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17"/>
  </p:notesMasterIdLst>
  <p:handoutMasterIdLst>
    <p:handoutMasterId r:id="rId18"/>
  </p:handoutMasterIdLst>
  <p:sldIdLst>
    <p:sldId id="269" r:id="rId2"/>
    <p:sldId id="279" r:id="rId3"/>
    <p:sldId id="280" r:id="rId4"/>
    <p:sldId id="285" r:id="rId5"/>
    <p:sldId id="303" r:id="rId6"/>
    <p:sldId id="299" r:id="rId7"/>
    <p:sldId id="308" r:id="rId8"/>
    <p:sldId id="311" r:id="rId9"/>
    <p:sldId id="304" r:id="rId10"/>
    <p:sldId id="313" r:id="rId11"/>
    <p:sldId id="292" r:id="rId12"/>
    <p:sldId id="305" r:id="rId13"/>
    <p:sldId id="302" r:id="rId14"/>
    <p:sldId id="296" r:id="rId15"/>
    <p:sldId id="297" r:id="rId1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00FF00"/>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12" autoAdjust="0"/>
    <p:restoredTop sz="70972" autoAdjust="0"/>
  </p:normalViewPr>
  <p:slideViewPr>
    <p:cSldViewPr snapToGrid="0" snapToObjects="1">
      <p:cViewPr varScale="1">
        <p:scale>
          <a:sx n="70" d="100"/>
          <a:sy n="70" d="100"/>
        </p:scale>
        <p:origin x="-114" y="-180"/>
      </p:cViewPr>
      <p:guideLst>
        <p:guide orient="horz" pos="2160"/>
        <p:guide pos="2880"/>
      </p:guideLst>
    </p:cSldViewPr>
  </p:slideViewPr>
  <p:outlineViewPr>
    <p:cViewPr>
      <p:scale>
        <a:sx n="33" d="100"/>
        <a:sy n="33" d="100"/>
      </p:scale>
      <p:origin x="258" y="108594"/>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50" d="100"/>
          <a:sy n="50" d="100"/>
        </p:scale>
        <p:origin x="-163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8079AF8-0CB7-BF47-B039-84A5704BFFBE}" type="datetimeFigureOut">
              <a:rPr lang="en-US" smtClean="0"/>
              <a:pPr/>
              <a:t>4/30/2014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E222A01-E49E-1547-BAED-67E4552716AC}" type="slidenum">
              <a:rPr lang="en-US" smtClean="0"/>
              <a:pPr/>
              <a:t>‹#›</a:t>
            </a:fld>
            <a:endParaRPr lang="en-US"/>
          </a:p>
        </p:txBody>
      </p:sp>
    </p:spTree>
    <p:extLst>
      <p:ext uri="{BB962C8B-B14F-4D97-AF65-F5344CB8AC3E}">
        <p14:creationId xmlns:p14="http://schemas.microsoft.com/office/powerpoint/2010/main" val="3254564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D004381-667E-444B-A38F-DD642BF68B0E}" type="datetimeFigureOut">
              <a:rPr lang="en-US" smtClean="0"/>
              <a:pPr/>
              <a:t>4/30/2014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FDC9E07-40FF-4064-BD68-334C6E99B8D2}" type="slidenum">
              <a:rPr lang="en-US" smtClean="0"/>
              <a:pPr/>
              <a:t>‹#›</a:t>
            </a:fld>
            <a:endParaRPr lang="en-US" dirty="0"/>
          </a:p>
        </p:txBody>
      </p:sp>
    </p:spTree>
    <p:extLst>
      <p:ext uri="{BB962C8B-B14F-4D97-AF65-F5344CB8AC3E}">
        <p14:creationId xmlns:p14="http://schemas.microsoft.com/office/powerpoint/2010/main" val="38950574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720725"/>
            <a:ext cx="2503488" cy="1879600"/>
          </a:xfrm>
        </p:spPr>
      </p:sp>
      <p:sp>
        <p:nvSpPr>
          <p:cNvPr id="3" name="Notes Placeholder 2"/>
          <p:cNvSpPr>
            <a:spLocks noGrp="1"/>
          </p:cNvSpPr>
          <p:nvPr>
            <p:ph type="body" idx="1"/>
          </p:nvPr>
        </p:nvSpPr>
        <p:spPr>
          <a:xfrm>
            <a:off x="731520" y="2836047"/>
            <a:ext cx="5852160" cy="6045063"/>
          </a:xfrm>
        </p:spPr>
        <p:txBody>
          <a:bodyPr/>
          <a:lstStyle/>
          <a:p>
            <a:r>
              <a:rPr lang="en-US" dirty="0" smtClean="0"/>
              <a:t>Red</a:t>
            </a:r>
            <a:r>
              <a:rPr lang="en-US" baseline="0" dirty="0" smtClean="0"/>
              <a:t> font is an indication that you should enter some information into this slide deck. After entering the information, change the font to black. This applies to slides 1, 5, 6, 8, 9, and 10. Numbers must be changed and “sliders” moved on </a:t>
            </a:r>
            <a:r>
              <a:rPr lang="en-US" baseline="0" smtClean="0"/>
              <a:t>slide 7.</a:t>
            </a:r>
            <a:endParaRPr lang="en-US" baseline="0" dirty="0" smtClean="0"/>
          </a:p>
          <a:p>
            <a:endParaRPr lang="en-US" baseline="0" dirty="0" smtClean="0"/>
          </a:p>
          <a:p>
            <a:r>
              <a:rPr lang="en-US" dirty="0" smtClean="0"/>
              <a:t>The </a:t>
            </a:r>
            <a:r>
              <a:rPr lang="en-US" dirty="0"/>
              <a:t>Exit Report should be presented in 20 – 30 minutes.</a:t>
            </a:r>
          </a:p>
          <a:p>
            <a:endParaRPr lang="en-US" dirty="0"/>
          </a:p>
        </p:txBody>
      </p:sp>
      <p:sp>
        <p:nvSpPr>
          <p:cNvPr id="4" name="Slide Number Placeholder 3"/>
          <p:cNvSpPr>
            <a:spLocks noGrp="1"/>
          </p:cNvSpPr>
          <p:nvPr>
            <p:ph type="sldNum" sz="quarter" idx="10"/>
          </p:nvPr>
        </p:nvSpPr>
        <p:spPr/>
        <p:txBody>
          <a:bodyPr/>
          <a:lstStyle/>
          <a:p>
            <a:fld id="{DFDC9E07-40FF-4064-BD68-334C6E99B8D2}" type="slidenum">
              <a:rPr lang="en-US" smtClean="0"/>
              <a:pPr/>
              <a:t>1</a:t>
            </a:fld>
            <a:endParaRPr lang="en-US" dirty="0"/>
          </a:p>
        </p:txBody>
      </p:sp>
    </p:spTree>
    <p:extLst>
      <p:ext uri="{BB962C8B-B14F-4D97-AF65-F5344CB8AC3E}">
        <p14:creationId xmlns:p14="http://schemas.microsoft.com/office/powerpoint/2010/main" val="248851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181240" indent="-181240">
              <a:buFont typeface="Arial" pitchFamily="34" charset="0"/>
              <a:buChar char="•"/>
            </a:pPr>
            <a:r>
              <a:rPr lang="en-US" dirty="0" smtClean="0"/>
              <a:t>Talk about the stakeholders you talked with</a:t>
            </a:r>
          </a:p>
          <a:p>
            <a:pPr marL="181240" indent="-181240">
              <a:buFont typeface="Arial" pitchFamily="34" charset="0"/>
              <a:buChar char="•"/>
            </a:pPr>
            <a:r>
              <a:rPr lang="en-US" dirty="0" smtClean="0"/>
              <a:t>Talk about themes that emerged</a:t>
            </a:r>
          </a:p>
          <a:p>
            <a:pPr marL="181240" indent="-181240">
              <a:buFont typeface="Arial" pitchFamily="34" charset="0"/>
              <a:buChar char="•"/>
            </a:pPr>
            <a:r>
              <a:rPr lang="en-US" dirty="0" smtClean="0"/>
              <a:t>Talk in very general terms</a:t>
            </a:r>
            <a:r>
              <a:rPr lang="en-US" baseline="0" dirty="0" smtClean="0"/>
              <a:t> </a:t>
            </a:r>
            <a:r>
              <a:rPr lang="en-US" dirty="0" smtClean="0"/>
              <a:t>about some good things you saw (Powerful Practices plus…)</a:t>
            </a:r>
          </a:p>
          <a:p>
            <a:pPr marL="181240" indent="-181240">
              <a:buFont typeface="Arial" pitchFamily="34" charset="0"/>
              <a:buChar char="•"/>
            </a:pPr>
            <a:r>
              <a:rPr lang="en-US" dirty="0" smtClean="0"/>
              <a:t>Talk about how to proceed on required actions </a:t>
            </a:r>
          </a:p>
          <a:p>
            <a:endParaRPr lang="en-US" dirty="0" smtClean="0"/>
          </a:p>
          <a:p>
            <a:r>
              <a:rPr lang="en-US" b="1" i="1" dirty="0" smtClean="0"/>
              <a:t>End your comments for this slide</a:t>
            </a:r>
            <a:r>
              <a:rPr lang="en-US" b="1" i="1" baseline="0" dirty="0" smtClean="0"/>
              <a:t> with the following or similar language:</a:t>
            </a:r>
            <a:endParaRPr lang="en-US" b="1" i="1" dirty="0" smtClean="0"/>
          </a:p>
          <a:p>
            <a:endParaRPr lang="en-US" sz="1300" dirty="0" smtClean="0"/>
          </a:p>
          <a:p>
            <a:r>
              <a:rPr lang="en-US" sz="1200" dirty="0" smtClean="0"/>
              <a:t>“The charge of the external review team is to review, validate, and evaluate the evidence your institution has provided,  and relay those findings to AdvancED. </a:t>
            </a:r>
          </a:p>
          <a:p>
            <a:endParaRPr lang="en-US" sz="1200" dirty="0" smtClean="0"/>
          </a:p>
          <a:p>
            <a:r>
              <a:rPr lang="en-US" sz="1200" dirty="0" smtClean="0"/>
              <a:t>Based on our findings from the review of evidence, this External Review Team recommends that [name of institution] be accredited, pending further review and final action by the AdvancED Accreditation Commission.”</a:t>
            </a:r>
          </a:p>
          <a:p>
            <a:endParaRPr lang="en-US" sz="1200" dirty="0" smtClean="0"/>
          </a:p>
          <a:p>
            <a:r>
              <a:rPr lang="en-US" sz="1200" dirty="0" smtClean="0"/>
              <a:t>Congratulations.</a:t>
            </a:r>
            <a:endParaRPr lang="en-US" dirty="0"/>
          </a:p>
        </p:txBody>
      </p:sp>
      <p:sp>
        <p:nvSpPr>
          <p:cNvPr id="4" name="Slide Number Placeholder 3"/>
          <p:cNvSpPr>
            <a:spLocks noGrp="1"/>
          </p:cNvSpPr>
          <p:nvPr>
            <p:ph type="sldNum" sz="quarter" idx="10"/>
          </p:nvPr>
        </p:nvSpPr>
        <p:spPr/>
        <p:txBody>
          <a:bodyPr/>
          <a:lstStyle/>
          <a:p>
            <a:fld id="{DFDC9E07-40FF-4064-BD68-334C6E99B8D2}" type="slidenum">
              <a:rPr lang="en-US" smtClean="0"/>
              <a:pPr/>
              <a:t>12</a:t>
            </a:fld>
            <a:endParaRPr lang="en-US" dirty="0"/>
          </a:p>
        </p:txBody>
      </p:sp>
    </p:spTree>
    <p:extLst>
      <p:ext uri="{BB962C8B-B14F-4D97-AF65-F5344CB8AC3E}">
        <p14:creationId xmlns:p14="http://schemas.microsoft.com/office/powerpoint/2010/main" val="352372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The completion of the External Review and the accompanying report are the first in a series of steps that are taken for each accreditation</a:t>
            </a:r>
            <a:r>
              <a:rPr lang="en-US" baseline="0" dirty="0" smtClean="0"/>
              <a:t> recommendation.</a:t>
            </a:r>
            <a:r>
              <a:rPr lang="en-US" dirty="0" smtClean="0"/>
              <a:t> Once the Lead Evaluator submits</a:t>
            </a:r>
            <a:r>
              <a:rPr lang="en-US" baseline="0" dirty="0" smtClean="0"/>
              <a:t> the final web-based report, it will be </a:t>
            </a:r>
            <a:r>
              <a:rPr lang="en-US" dirty="0" smtClean="0"/>
              <a:t>reviewed by</a:t>
            </a:r>
            <a:r>
              <a:rPr lang="en-US" baseline="0" dirty="0" smtClean="0"/>
              <a:t> the </a:t>
            </a:r>
            <a:r>
              <a:rPr lang="en-US" dirty="0" smtClean="0"/>
              <a:t>AdvancED Accreditation Division’s national office.  The written report is more comprehensive than this exit briefing, and will be used by your institution</a:t>
            </a:r>
            <a:r>
              <a:rPr lang="en-US" baseline="0" dirty="0" smtClean="0"/>
              <a:t> </a:t>
            </a:r>
            <a:r>
              <a:rPr lang="en-US" dirty="0" smtClean="0"/>
              <a:t>to guide the continuous improvement process</a:t>
            </a:r>
            <a:r>
              <a:rPr lang="en-US" baseline="0" dirty="0" smtClean="0"/>
              <a:t> for the next several years</a:t>
            </a:r>
            <a:r>
              <a:rPr lang="en-US" dirty="0" smtClean="0"/>
              <a:t>.</a:t>
            </a:r>
          </a:p>
          <a:p>
            <a:endParaRPr lang="en-US" dirty="0" smtClean="0"/>
          </a:p>
          <a:p>
            <a:r>
              <a:rPr lang="en-US" dirty="0" smtClean="0"/>
              <a:t>Within six weeks this institution will receive a copy of the completed and accepted External Review report. At that time, the report can be shared with all stakeholders, and work can begin on the required actions and other opportunities identified by the External Review Team.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AdvancED Accreditation Commission meets twice yearly to review and approve all the External Review reports that have been completed during the previous semester. It is the Commission  that makes the final decision regarding the granting of accreditation.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DFDC9E07-40FF-4064-BD68-334C6E99B8D2}" type="slidenum">
              <a:rPr lang="en-US" smtClean="0"/>
              <a:pPr/>
              <a:t>13</a:t>
            </a:fld>
            <a:endParaRPr lang="en-US" dirty="0"/>
          </a:p>
        </p:txBody>
      </p:sp>
    </p:spTree>
    <p:extLst>
      <p:ext uri="{BB962C8B-B14F-4D97-AF65-F5344CB8AC3E}">
        <p14:creationId xmlns:p14="http://schemas.microsoft.com/office/powerpoint/2010/main" val="267541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Give your closing comments, thank the members</a:t>
            </a:r>
            <a:r>
              <a:rPr lang="en-US" baseline="0" dirty="0" smtClean="0"/>
              <a:t> of the External Review Team and recognize leaders and others in the </a:t>
            </a:r>
            <a:r>
              <a:rPr lang="en-US" dirty="0" smtClean="0"/>
              <a:t>institution</a:t>
            </a:r>
            <a:r>
              <a:rPr lang="en-US" baseline="0" dirty="0" smtClean="0"/>
              <a:t> that have provided information and support to make the review a success.</a:t>
            </a:r>
          </a:p>
          <a:p>
            <a:endParaRPr lang="en-US" i="1" baseline="0" dirty="0" smtClean="0"/>
          </a:p>
          <a:p>
            <a:r>
              <a:rPr lang="en-US" i="1" baseline="0" dirty="0" smtClean="0"/>
              <a:t>(Note to Lead Evaluator:</a:t>
            </a:r>
          </a:p>
          <a:p>
            <a:r>
              <a:rPr lang="en-US" i="1" baseline="0" dirty="0" smtClean="0"/>
              <a:t>You may insert the name of the institution:</a:t>
            </a:r>
          </a:p>
          <a:p>
            <a:pPr marL="171450" indent="-171450">
              <a:buFont typeface="Arial" pitchFamily="34" charset="0"/>
              <a:buChar char="•"/>
            </a:pPr>
            <a:r>
              <a:rPr lang="en-US" i="1" dirty="0" smtClean="0">
                <a:solidFill>
                  <a:schemeClr val="tx2"/>
                </a:solidFill>
              </a:rPr>
              <a:t>(example) Appreciates</a:t>
            </a:r>
            <a:r>
              <a:rPr lang="en-US" b="1" i="1" dirty="0" smtClean="0">
                <a:solidFill>
                  <a:schemeClr val="tx2"/>
                </a:solidFill>
              </a:rPr>
              <a:t> Webber County’s hospitality, support, and professionalism.)</a:t>
            </a:r>
            <a:endParaRPr lang="en-US" i="1" dirty="0" smtClean="0"/>
          </a:p>
        </p:txBody>
      </p:sp>
      <p:sp>
        <p:nvSpPr>
          <p:cNvPr id="5" name="Slide Number Placeholder 4"/>
          <p:cNvSpPr>
            <a:spLocks noGrp="1"/>
          </p:cNvSpPr>
          <p:nvPr>
            <p:ph type="sldNum" sz="quarter" idx="5"/>
          </p:nvPr>
        </p:nvSpPr>
        <p:spPr/>
        <p:txBody>
          <a:bodyPr/>
          <a:lstStyle/>
          <a:p>
            <a:pPr>
              <a:defRPr/>
            </a:pPr>
            <a:fld id="{7B2290EE-1FD7-4F34-A792-FAA2A7B94997}"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t>Close with the following or</a:t>
            </a:r>
            <a:r>
              <a:rPr lang="en-US" b="1" i="1" baseline="0" dirty="0" smtClean="0"/>
              <a:t> similar language:</a:t>
            </a:r>
          </a:p>
          <a:p>
            <a:endParaRPr lang="en-US" baseline="0" dirty="0" smtClean="0"/>
          </a:p>
          <a:p>
            <a:r>
              <a:rPr lang="en-US" baseline="0" dirty="0" smtClean="0"/>
              <a:t>“And on behalf of AdvancED, thank you for committing to quality education for all learners through your commitment to continuous improvement and the accreditation process. Thank you.”</a:t>
            </a:r>
            <a:endParaRPr lang="en-US" dirty="0" smtClean="0"/>
          </a:p>
          <a:p>
            <a:endParaRPr lang="en-US" dirty="0" smtClean="0"/>
          </a:p>
        </p:txBody>
      </p:sp>
      <p:sp>
        <p:nvSpPr>
          <p:cNvPr id="5" name="Slide Number Placeholder 4"/>
          <p:cNvSpPr>
            <a:spLocks noGrp="1"/>
          </p:cNvSpPr>
          <p:nvPr>
            <p:ph type="sldNum" sz="quarter" idx="5"/>
          </p:nvPr>
        </p:nvSpPr>
        <p:spPr/>
        <p:txBody>
          <a:bodyPr/>
          <a:lstStyle/>
          <a:p>
            <a:pPr>
              <a:defRPr/>
            </a:pPr>
            <a:fld id="{4E154793-B661-4085-9632-52AF9DC7C27A}" type="slidenum">
              <a:rPr lang="en-US" smtClean="0"/>
              <a:pPr>
                <a:defRPr/>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6491"/>
            <a:r>
              <a:rPr lang="en-US" dirty="0" smtClean="0"/>
              <a:t>The AdvancED protocol transcends state and even national boundaries.</a:t>
            </a:r>
            <a:r>
              <a:rPr lang="en-US" baseline="0" dirty="0" smtClean="0"/>
              <a:t> </a:t>
            </a:r>
          </a:p>
          <a:p>
            <a:pPr defTabSz="456491"/>
            <a:r>
              <a:rPr lang="en-US" baseline="0" dirty="0" smtClean="0"/>
              <a:t>At the local level, the AdvancED process gives educational institutions a framework for quality and continuous improvement so that they may achieve ever higher degrees of excellence. </a:t>
            </a:r>
            <a:endParaRPr lang="en-US" dirty="0" smtClean="0"/>
          </a:p>
          <a:p>
            <a:pPr defTabSz="482557"/>
            <a:endParaRPr lang="en-US" dirty="0" smtClean="0"/>
          </a:p>
        </p:txBody>
      </p:sp>
      <p:sp>
        <p:nvSpPr>
          <p:cNvPr id="5" name="Slide Number Placeholder 4"/>
          <p:cNvSpPr>
            <a:spLocks noGrp="1"/>
          </p:cNvSpPr>
          <p:nvPr>
            <p:ph type="sldNum" sz="quarter" idx="5"/>
          </p:nvPr>
        </p:nvSpPr>
        <p:spPr/>
        <p:txBody>
          <a:bodyPr/>
          <a:lstStyle/>
          <a:p>
            <a:pPr>
              <a:defRPr/>
            </a:pPr>
            <a:fld id="{5EB1A1B0-3253-4BBC-9251-5639CE468C8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Unlike </a:t>
            </a:r>
            <a:r>
              <a:rPr lang="en-US" dirty="0"/>
              <a:t>other governmental and non-governmental agencies that focus on only one facet of the institution, AdvancED uses a BALANCED, PERFORMANCE BASED protocol that examines multiple facets of the organization and how they work together to produce results. The AdvancED process takes into consideration not just an evaluation of standards, but also student performance and stakeholder feedback</a:t>
            </a:r>
            <a:r>
              <a:rPr lang="en-US" dirty="0" smtClean="0"/>
              <a:t>. </a:t>
            </a:r>
          </a:p>
          <a:p>
            <a:endParaRPr lang="en-US" dirty="0" smtClean="0"/>
          </a:p>
          <a:p>
            <a:r>
              <a:rPr lang="en-US" dirty="0" smtClean="0"/>
              <a:t>This balanced approach helps</a:t>
            </a:r>
            <a:r>
              <a:rPr lang="en-US" baseline="0" dirty="0" smtClean="0"/>
              <a:t> institutions organize their work on each of the accreditation components into the three distinct categories of Impact of Teaching and Learning, Leadership Capacity, and Resource Utilization.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Teaching and Learning category is</a:t>
            </a:r>
            <a:r>
              <a:rPr lang="en-US" baseline="0" dirty="0" smtClean="0"/>
              <a:t> comprised of the Evaluative Criteria in Standards 3 and 5, plus the Student Performance Evaluative Criteria.  The Leadership Capacity category is comprised of the Evaluative Criteria in Standards 1 and 2 plus the Stakeholder Feedback Criteria.  The Resource Utilization category is comprised of the Evaluative Criteria in Standard 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Later in this presentation and in the External Review report, your institution will be provided with information on each of these categories and the AdvancED Standards. This information will guide your actions in the continuous improvement process. </a:t>
            </a:r>
          </a:p>
          <a:p>
            <a:endParaRPr lang="en-US" baseline="0" dirty="0" smtClean="0"/>
          </a:p>
          <a:p>
            <a:endParaRPr lang="en-US" dirty="0" smtClean="0"/>
          </a:p>
          <a:p>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FDC9E07-40FF-4064-BD68-334C6E99B8D2}" type="slidenum">
              <a:rPr lang="en-US" smtClean="0"/>
              <a:pPr/>
              <a:t>3</a:t>
            </a:fld>
            <a:endParaRPr lang="en-US" dirty="0"/>
          </a:p>
        </p:txBody>
      </p:sp>
    </p:spTree>
    <p:extLst>
      <p:ext uri="{BB962C8B-B14F-4D97-AF65-F5344CB8AC3E}">
        <p14:creationId xmlns:p14="http://schemas.microsoft.com/office/powerpoint/2010/main" val="163341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Wingdings" pitchFamily="2" charset="2"/>
              <a:buNone/>
            </a:pPr>
            <a:r>
              <a:rPr lang="en-US" sz="1200" strike="noStrike" baseline="0" dirty="0" smtClean="0">
                <a:solidFill>
                  <a:schemeClr val="tx2"/>
                </a:solidFill>
              </a:rPr>
              <a:t>In order to complete the External Review, the team engaged in several activities, both on-site, and prior to our arrival. We:</a:t>
            </a:r>
          </a:p>
          <a:p>
            <a:pPr marL="171450" indent="-171450" eaLnBrk="1" hangingPunct="1">
              <a:buFont typeface="Arial" pitchFamily="34" charset="0"/>
              <a:buChar char="•"/>
            </a:pPr>
            <a:r>
              <a:rPr lang="en-US" sz="1200" dirty="0" smtClean="0">
                <a:solidFill>
                  <a:schemeClr val="tx2"/>
                </a:solidFill>
              </a:rPr>
              <a:t>Reviewed Standard Self Assessment,</a:t>
            </a:r>
            <a:r>
              <a:rPr lang="en-US" sz="1200" baseline="0" dirty="0" smtClean="0">
                <a:solidFill>
                  <a:schemeClr val="tx2"/>
                </a:solidFill>
              </a:rPr>
              <a:t> Executive Summary, Institution Improvement Plan, Student Performance, Stakeholder Feedback, and Assurances.</a:t>
            </a:r>
            <a:endParaRPr lang="en-US" sz="1200" dirty="0" smtClean="0">
              <a:solidFill>
                <a:schemeClr val="tx2"/>
              </a:solidFill>
            </a:endParaRPr>
          </a:p>
          <a:p>
            <a:pPr marL="171450" indent="-171450" eaLnBrk="1" hangingPunct="1">
              <a:buFont typeface="Arial" pitchFamily="34" charset="0"/>
              <a:buChar char="•"/>
            </a:pPr>
            <a:r>
              <a:rPr lang="en-US" sz="1200" dirty="0" smtClean="0">
                <a:solidFill>
                  <a:schemeClr val="tx2"/>
                </a:solidFill>
              </a:rPr>
              <a:t>Listened to presentations by the institution leadership</a:t>
            </a:r>
          </a:p>
          <a:p>
            <a:pPr marL="171450" indent="-171450" eaLnBrk="1" hangingPunct="1">
              <a:buFont typeface="Arial" pitchFamily="34" charset="0"/>
              <a:buChar char="•"/>
            </a:pPr>
            <a:r>
              <a:rPr lang="en-US" sz="1200" dirty="0" smtClean="0">
                <a:solidFill>
                  <a:schemeClr val="tx2"/>
                </a:solidFill>
              </a:rPr>
              <a:t>Interviewed stakeholders at all levels of the institution</a:t>
            </a:r>
          </a:p>
          <a:p>
            <a:pPr marL="171450" indent="-171450" eaLnBrk="1" hangingPunct="1">
              <a:buFont typeface="Arial" pitchFamily="34" charset="0"/>
              <a:buChar char="•"/>
            </a:pPr>
            <a:r>
              <a:rPr lang="en-US" sz="1200" dirty="0" smtClean="0">
                <a:solidFill>
                  <a:schemeClr val="tx2"/>
                </a:solidFill>
              </a:rPr>
              <a:t>Examined artifacts and the institutions web pages</a:t>
            </a:r>
          </a:p>
          <a:p>
            <a:pPr marL="171450" indent="-171450" eaLnBrk="1" hangingPunct="1">
              <a:buFont typeface="Arial" pitchFamily="34" charset="0"/>
              <a:buChar char="•"/>
            </a:pPr>
            <a:r>
              <a:rPr lang="en-US" sz="1200" dirty="0" smtClean="0">
                <a:solidFill>
                  <a:schemeClr val="tx2"/>
                </a:solidFill>
              </a:rPr>
              <a:t>Observed practices and classroom</a:t>
            </a:r>
            <a:r>
              <a:rPr lang="en-US" sz="1200" baseline="0" dirty="0" smtClean="0">
                <a:solidFill>
                  <a:schemeClr val="tx2"/>
                </a:solidFill>
              </a:rPr>
              <a:t> l</a:t>
            </a:r>
            <a:r>
              <a:rPr lang="en-US" sz="1200" dirty="0" smtClean="0">
                <a:solidFill>
                  <a:schemeClr val="tx2"/>
                </a:solidFill>
              </a:rPr>
              <a:t>earning environments</a:t>
            </a:r>
          </a:p>
          <a:p>
            <a:pPr marL="171450" indent="-171450" eaLnBrk="1" hangingPunct="1">
              <a:buFont typeface="Arial" pitchFamily="34" charset="0"/>
              <a:buChar char="•"/>
            </a:pPr>
            <a:r>
              <a:rPr lang="en-US" sz="1200" dirty="0" smtClean="0">
                <a:solidFill>
                  <a:schemeClr val="tx2"/>
                </a:solidFill>
              </a:rPr>
              <a:t>Collected and organized data  </a:t>
            </a:r>
          </a:p>
          <a:p>
            <a:pPr marL="171450" indent="-171450" eaLnBrk="1" hangingPunct="1">
              <a:buFont typeface="Arial" pitchFamily="34" charset="0"/>
              <a:buChar char="•"/>
            </a:pPr>
            <a:r>
              <a:rPr lang="en-US" sz="1200" dirty="0" smtClean="0">
                <a:solidFill>
                  <a:schemeClr val="tx2"/>
                </a:solidFill>
              </a:rPr>
              <a:t>Engaged in team deliberations</a:t>
            </a:r>
          </a:p>
          <a:p>
            <a:pPr marL="171450" indent="-171450" eaLnBrk="1" hangingPunct="1">
              <a:buFont typeface="Arial" pitchFamily="34" charset="0"/>
              <a:buChar char="•"/>
            </a:pPr>
            <a:endParaRPr lang="en-US"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FF0000"/>
                </a:solidFill>
              </a:rPr>
              <a:t>As a result of the work of the institution and that of our team, we are able to provide feedback that will assist you in your continuous improvement efforts.</a:t>
            </a:r>
            <a:endParaRPr lang="en-US" sz="1200" dirty="0" smtClean="0">
              <a:solidFill>
                <a:srgbClr val="FF0000"/>
              </a:solidFill>
            </a:endParaRPr>
          </a:p>
          <a:p>
            <a:pPr marL="171450" indent="-171450" eaLnBrk="1" hangingPunct="1">
              <a:buFont typeface="Arial" pitchFamily="34" charset="0"/>
              <a:buChar char="•"/>
            </a:pPr>
            <a:endParaRPr lang="en-US" sz="1200" dirty="0" smtClean="0">
              <a:solidFill>
                <a:srgbClr val="FF0000"/>
              </a:solidFill>
            </a:endParaRPr>
          </a:p>
          <a:p>
            <a:pPr defTabSz="482557"/>
            <a:endParaRPr lang="en-US" dirty="0" smtClean="0"/>
          </a:p>
        </p:txBody>
      </p:sp>
      <p:sp>
        <p:nvSpPr>
          <p:cNvPr id="5" name="Slide Number Placeholder 4"/>
          <p:cNvSpPr>
            <a:spLocks noGrp="1"/>
          </p:cNvSpPr>
          <p:nvPr>
            <p:ph type="sldNum" sz="quarter" idx="5"/>
          </p:nvPr>
        </p:nvSpPr>
        <p:spPr/>
        <p:txBody>
          <a:bodyPr/>
          <a:lstStyle/>
          <a:p>
            <a:pPr>
              <a:defRPr/>
            </a:pPr>
            <a:fld id="{D56189CD-CDD2-42C0-B713-7D04AC1720B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Interviews</a:t>
            </a:r>
            <a:r>
              <a:rPr lang="en-US" baseline="0" dirty="0" smtClean="0"/>
              <a:t> and observations are a main focus of the on-site portion of the External Review. Our team has interacted with many people from your institution over the past three days. Our team conducted </a:t>
            </a:r>
            <a:r>
              <a:rPr lang="en-US" u="sng" baseline="0" dirty="0" smtClean="0"/>
              <a:t>		</a:t>
            </a:r>
            <a:r>
              <a:rPr lang="en-US" u="none" baseline="0" dirty="0" smtClean="0"/>
              <a:t> interviews, and observed </a:t>
            </a:r>
            <a:r>
              <a:rPr lang="en-US" u="sng" baseline="0" dirty="0" smtClean="0"/>
              <a:t>		</a:t>
            </a:r>
            <a:r>
              <a:rPr lang="en-US" u="none" baseline="0" dirty="0" smtClean="0"/>
              <a:t> classrooms. Our interviews included </a:t>
            </a:r>
            <a:r>
              <a:rPr lang="en-US" u="sng" baseline="0" dirty="0" smtClean="0"/>
              <a:t>		</a:t>
            </a:r>
            <a:r>
              <a:rPr lang="en-US" u="none" baseline="0" dirty="0" smtClean="0"/>
              <a:t>(</a:t>
            </a:r>
            <a:r>
              <a:rPr lang="en-US" i="1" dirty="0" smtClean="0"/>
              <a:t>Share the numbers you have filled in on the slide.)</a:t>
            </a:r>
          </a:p>
          <a:p>
            <a:endParaRPr lang="en-US" dirty="0"/>
          </a:p>
        </p:txBody>
      </p:sp>
      <p:sp>
        <p:nvSpPr>
          <p:cNvPr id="4" name="Slide Number Placeholder 3"/>
          <p:cNvSpPr>
            <a:spLocks noGrp="1"/>
          </p:cNvSpPr>
          <p:nvPr>
            <p:ph type="sldNum" sz="quarter" idx="10"/>
          </p:nvPr>
        </p:nvSpPr>
        <p:spPr/>
        <p:txBody>
          <a:bodyPr/>
          <a:lstStyle/>
          <a:p>
            <a:fld id="{DFDC9E07-40FF-4064-BD68-334C6E99B8D2}" type="slidenum">
              <a:rPr lang="en-US" smtClean="0"/>
              <a:pPr/>
              <a:t>5</a:t>
            </a:fld>
            <a:endParaRPr lang="en-US" dirty="0"/>
          </a:p>
        </p:txBody>
      </p:sp>
    </p:spTree>
    <p:extLst>
      <p:ext uri="{BB962C8B-B14F-4D97-AF65-F5344CB8AC3E}">
        <p14:creationId xmlns:p14="http://schemas.microsoft.com/office/powerpoint/2010/main" val="249236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err="1" smtClean="0"/>
              <a:t>AdvancED’s</a:t>
            </a:r>
            <a:r>
              <a:rPr lang="en-US" dirty="0" smtClean="0"/>
              <a:t> Effective</a:t>
            </a:r>
            <a:r>
              <a:rPr lang="en-US" baseline="0" dirty="0" smtClean="0"/>
              <a:t> </a:t>
            </a:r>
            <a:r>
              <a:rPr lang="en-US" dirty="0" smtClean="0"/>
              <a:t>Learning Environment Observation Tool (ELEOT) is a tool that measures 7 learning environments based on 30 learner-centric items. “Learner-centric” means that we are focusing on what STUDENTS are doing more than what</a:t>
            </a:r>
            <a:r>
              <a:rPr lang="en-US" baseline="0" dirty="0" smtClean="0"/>
              <a:t> teachers are doing when we observe classroom environments. </a:t>
            </a:r>
            <a:r>
              <a:rPr lang="en-US" dirty="0" smtClean="0"/>
              <a:t>Team members spent a minimum of 20 minutes per classroom to complete an observation. </a:t>
            </a:r>
          </a:p>
          <a:p>
            <a:endParaRPr lang="en-US" i="1" dirty="0" smtClean="0"/>
          </a:p>
          <a:p>
            <a:r>
              <a:rPr lang="en-US" i="1" strike="noStrike" baseline="0" dirty="0" smtClean="0"/>
              <a:t>(Share the total number of classroom observations (from slide 5) again)</a:t>
            </a:r>
            <a:endParaRPr lang="en-US" i="1" strike="noStrike" dirty="0" smtClean="0"/>
          </a:p>
          <a:p>
            <a:endParaRPr lang="en-US" dirty="0" smtClean="0"/>
          </a:p>
          <a:p>
            <a:r>
              <a:rPr lang="en-US" dirty="0" smtClean="0"/>
              <a:t>The results of observations conducted by the External Review team helped inform our decisions related to the indicator ratings for the standards. </a:t>
            </a:r>
          </a:p>
          <a:p>
            <a:endParaRPr lang="en-US" baseline="0" dirty="0" smtClean="0"/>
          </a:p>
          <a:p>
            <a:r>
              <a:rPr lang="en-US" baseline="0" dirty="0" smtClean="0"/>
              <a:t>Like the standards and indicators, the seven learning environments are rated on a scale of 1 to 4. Here are the results of our observations. Please understand that while we used the data from ELEOT to inform our standards ratings, these scores in and of themselves have minimal impact on the accreditation decision.</a:t>
            </a:r>
          </a:p>
          <a:p>
            <a:endParaRPr lang="en-US" baseline="0" dirty="0" smtClean="0"/>
          </a:p>
          <a:p>
            <a:r>
              <a:rPr lang="en-US" dirty="0" smtClean="0"/>
              <a:t>However, these results should be used by the institution to identify strengths and weaknesses that</a:t>
            </a:r>
            <a:r>
              <a:rPr lang="en-US" baseline="0" dirty="0" smtClean="0"/>
              <a:t> will assist in </a:t>
            </a:r>
            <a:r>
              <a:rPr lang="en-US" dirty="0" smtClean="0"/>
              <a:t>creating environments conducive to student learning. </a:t>
            </a:r>
            <a:endParaRPr lang="en-US" dirty="0"/>
          </a:p>
        </p:txBody>
      </p:sp>
      <p:sp>
        <p:nvSpPr>
          <p:cNvPr id="4" name="Slide Number Placeholder 3"/>
          <p:cNvSpPr>
            <a:spLocks noGrp="1"/>
          </p:cNvSpPr>
          <p:nvPr>
            <p:ph type="sldNum" sz="quarter" idx="10"/>
          </p:nvPr>
        </p:nvSpPr>
        <p:spPr/>
        <p:txBody>
          <a:bodyPr/>
          <a:lstStyle/>
          <a:p>
            <a:fld id="{DFDC9E07-40FF-4064-BD68-334C6E99B8D2}" type="slidenum">
              <a:rPr lang="en-US" smtClean="0"/>
              <a:pPr/>
              <a:t>6</a:t>
            </a:fld>
            <a:endParaRPr lang="en-US" dirty="0"/>
          </a:p>
        </p:txBody>
      </p:sp>
    </p:spTree>
    <p:extLst>
      <p:ext uri="{BB962C8B-B14F-4D97-AF65-F5344CB8AC3E}">
        <p14:creationId xmlns:p14="http://schemas.microsoft.com/office/powerpoint/2010/main" val="349848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(Use the appropriate IEQ Calculation Spreadsheet for the institution to determine the IEQ rating and the ratings of each of the categories and then c</a:t>
            </a:r>
            <a:r>
              <a:rPr lang="en-US" i="1" dirty="0" smtClean="0"/>
              <a:t>hange the numbers as appropriate and move the sliders to the approximate</a:t>
            </a:r>
            <a:r>
              <a:rPr lang="en-US" i="1" baseline="0" dirty="0" smtClean="0"/>
              <a:t> location.)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a:r>
            <a:r>
              <a:rPr lang="en-US" baseline="0" dirty="0" smtClean="0"/>
              <a:t>e Balanced Accreditation process, introduced earlier, is reported as an Index of Educational Quality. </a:t>
            </a:r>
            <a:r>
              <a:rPr lang="en-US" dirty="0" smtClean="0"/>
              <a:t>This slide</a:t>
            </a:r>
            <a:r>
              <a:rPr lang="en-US" baseline="0" dirty="0" smtClean="0"/>
              <a:t> illustrates the institution’s progress in each of the three categories and as an overall Index of Educational Quality. </a:t>
            </a:r>
          </a:p>
          <a:p>
            <a:endParaRPr lang="en-US" dirty="0" smtClean="0"/>
          </a:p>
          <a:p>
            <a:r>
              <a:rPr lang="en-US" dirty="0" smtClean="0"/>
              <a:t>The Evaluative Criteria are divided into three categories, Teaching and Learning Impact, Leadership Capacity, and Resource Utilization.  </a:t>
            </a:r>
            <a:endParaRPr lang="en-US" baseline="0" dirty="0" smtClean="0"/>
          </a:p>
          <a:p>
            <a:r>
              <a:rPr lang="en-US" baseline="0" dirty="0" smtClean="0"/>
              <a:t>The Index of Educational Quality and it’s three categories provide the institution with a clear picture of their current reality and a roadmap toward excellence. You can see that there are </a:t>
            </a:r>
            <a:r>
              <a:rPr lang="en-US" u="none" baseline="0" dirty="0" smtClean="0"/>
              <a:t>39 </a:t>
            </a:r>
            <a:r>
              <a:rPr lang="en-US" baseline="0" dirty="0" smtClean="0"/>
              <a:t>total criteria included in the IEQ, 21 of which are related to Teaching and Learning Impact, 11 related to Leadership Capacity, and 7 related to Resource Utilization. Our hope is that you will “drill down” into the individual indicators behind each of these scores to help you identify strengths you want to maintain, and to help you identify areas of improvement. </a:t>
            </a:r>
          </a:p>
          <a:p>
            <a:endParaRPr lang="en-US" baseline="0" dirty="0" smtClean="0"/>
          </a:p>
          <a:p>
            <a:r>
              <a:rPr lang="en-US" baseline="0" dirty="0" smtClean="0"/>
              <a:t>Here are the scores determined by this External Review Team for your institution. </a:t>
            </a:r>
          </a:p>
          <a:p>
            <a:endParaRPr lang="en-US" baseline="0" dirty="0" smtClean="0"/>
          </a:p>
          <a:p>
            <a:r>
              <a:rPr lang="en-US" i="1" u="none" baseline="0" dirty="0" smtClean="0"/>
              <a:t>(You may wish to compliment the institution if they have very high areas, and encourage them to examine indicators related to scores in the red and orange areas.)</a:t>
            </a:r>
            <a:endParaRPr lang="en-US" i="1" u="none" dirty="0"/>
          </a:p>
        </p:txBody>
      </p:sp>
      <p:sp>
        <p:nvSpPr>
          <p:cNvPr id="4" name="Slide Number Placeholder 3"/>
          <p:cNvSpPr>
            <a:spLocks noGrp="1"/>
          </p:cNvSpPr>
          <p:nvPr>
            <p:ph type="sldNum" sz="quarter" idx="10"/>
          </p:nvPr>
        </p:nvSpPr>
        <p:spPr/>
        <p:txBody>
          <a:bodyPr/>
          <a:lstStyle/>
          <a:p>
            <a:fld id="{DFDC9E07-40FF-4064-BD68-334C6E99B8D2}" type="slidenum">
              <a:rPr lang="en-US" smtClean="0"/>
              <a:pPr/>
              <a:t>7</a:t>
            </a:fld>
            <a:endParaRPr lang="en-US" dirty="0"/>
          </a:p>
        </p:txBody>
      </p:sp>
    </p:spTree>
    <p:extLst>
      <p:ext uri="{BB962C8B-B14F-4D97-AF65-F5344CB8AC3E}">
        <p14:creationId xmlns:p14="http://schemas.microsoft.com/office/powerpoint/2010/main" val="22777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715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3200" dirty="0" smtClean="0">
                <a:solidFill>
                  <a:srgbClr val="1B4D75"/>
                </a:solidFill>
              </a:rPr>
              <a:t>Powerful Practices consist</a:t>
            </a:r>
            <a:r>
              <a:rPr lang="en-US" sz="3200" baseline="0" dirty="0" smtClean="0">
                <a:solidFill>
                  <a:srgbClr val="1B4D75"/>
                </a:solidFill>
              </a:rPr>
              <a:t> of exceptional practices the institution has initiated or is engaged in that are making a positive difference in the system and its schools.  In short, a Powerful Practice is “something” the institution is doing very well and at a high level.  Standard indicators that are rated at performance level 4 by the External Review Team become a Powerful Practice. The External Review Report will have all of the Powerful Practices in more detail.</a:t>
            </a:r>
            <a:endParaRPr lang="en-US" sz="3200" dirty="0" smtClean="0">
              <a:solidFill>
                <a:srgbClr val="1B4D75"/>
              </a:solidFill>
            </a:endParaRPr>
          </a:p>
          <a:p>
            <a:pPr marL="57150" lvl="1" indent="0">
              <a:buFont typeface="Wingdings" pitchFamily="2" charset="2"/>
              <a:buNone/>
            </a:pPr>
            <a:r>
              <a:rPr lang="en-US" sz="3200" baseline="0" dirty="0" smtClean="0">
                <a:solidFill>
                  <a:srgbClr val="1B4D75"/>
                </a:solidFill>
              </a:rPr>
              <a:t>Here are a few of the Powerful Practices our team would like to note.  </a:t>
            </a:r>
            <a:endParaRPr lang="en-US" baseline="0" dirty="0" smtClean="0"/>
          </a:p>
          <a:p>
            <a:endParaRPr lang="en-US" baseline="0" dirty="0" smtClean="0"/>
          </a:p>
          <a:p>
            <a:r>
              <a:rPr lang="en-US" i="1" baseline="0" dirty="0" smtClean="0"/>
              <a:t>(Read each Powerful Practice listed.)</a:t>
            </a:r>
          </a:p>
          <a:p>
            <a:endParaRPr lang="en-US" i="1" baseline="0" dirty="0" smtClean="0"/>
          </a:p>
          <a:p>
            <a:r>
              <a:rPr lang="en-US" i="1" baseline="0" dirty="0" smtClean="0"/>
              <a:t>(Note to Lead Evaluator – Highlight only a few Powerful Practices per slide—duplicate this slide as necessary.  Be cautious about adding too much text on the slide.  Summarize the Powerful Practice(s) as briefly as possible on the slide.  Provide the detail for the Powerful Practice(s) in the External Review Report.)</a:t>
            </a:r>
          </a:p>
        </p:txBody>
      </p:sp>
      <p:sp>
        <p:nvSpPr>
          <p:cNvPr id="5" name="Slide Number Placeholder 4"/>
          <p:cNvSpPr>
            <a:spLocks noGrp="1"/>
          </p:cNvSpPr>
          <p:nvPr>
            <p:ph type="sldNum" sz="quarter" idx="5"/>
          </p:nvPr>
        </p:nvSpPr>
        <p:spPr/>
        <p:txBody>
          <a:bodyPr/>
          <a:lstStyle/>
          <a:p>
            <a:pPr>
              <a:defRPr/>
            </a:pPr>
            <a:fld id="{E9BA7C65-E2B3-49FF-99ED-B6A8A80AACD9}"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AdvancED</a:t>
            </a:r>
            <a:r>
              <a:rPr lang="en-US" baseline="0" dirty="0" smtClean="0"/>
              <a:t> believes that all institutions can improve. As a result, the External Review team was charged with identifying some actions that the institution should complete. AdvancED refers to these as Required Actions. ALL institutions are given Required Actions upon the completion of the External Review.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(Note to Lead Evaluator – Highlight only a few Required Actions per slide—duplicate this slide as necessary.  Be cautious about adding too much text on the slide.  Summarize the Required Actions(s) as briefly as possible on the slide.  Provide the detail for the Required Actions(s) in the External Review Report.)</a:t>
            </a:r>
          </a:p>
          <a:p>
            <a:endParaRPr lang="en-US" baseline="0" dirty="0" smtClean="0"/>
          </a:p>
        </p:txBody>
      </p:sp>
      <p:sp>
        <p:nvSpPr>
          <p:cNvPr id="5" name="Slide Number Placeholder 4"/>
          <p:cNvSpPr>
            <a:spLocks noGrp="1"/>
          </p:cNvSpPr>
          <p:nvPr>
            <p:ph type="sldNum" sz="quarter" idx="5"/>
          </p:nvPr>
        </p:nvSpPr>
        <p:spPr/>
        <p:txBody>
          <a:bodyPr/>
          <a:lstStyle/>
          <a:p>
            <a:pPr>
              <a:defRPr/>
            </a:pPr>
            <a:fld id="{E9BA7C65-E2B3-49FF-99ED-B6A8A80AACD9}"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DV504_PPT_12apr20_mb-tit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91551"/>
            <a:ext cx="7772400" cy="1042501"/>
          </a:xfrm>
          <a:prstGeom prst="rect">
            <a:avLst/>
          </a:prstGeom>
        </p:spPr>
        <p:txBody>
          <a:bodyPr/>
          <a:lstStyle>
            <a:lvl1pPr algn="l">
              <a:defRPr sz="4400" b="1">
                <a:solidFill>
                  <a:srgbClr val="1B4D75"/>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4243507"/>
            <a:ext cx="6400800" cy="1242895"/>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988980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7391" y="470800"/>
            <a:ext cx="7868151" cy="977000"/>
          </a:xfrm>
          <a:prstGeom prst="rect">
            <a:avLst/>
          </a:prstGeom>
        </p:spPr>
        <p:txBody>
          <a:bodyPr/>
          <a:lstStyle>
            <a:lvl1pPr algn="l">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557388" y="1662802"/>
            <a:ext cx="8129411"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 2013 AdvancED</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4CEF29E-2A1A-4B80-8AA3-CF47BB693557}" type="slidenum">
              <a:rPr lang="en-US"/>
              <a:pPr>
                <a:defRPr/>
              </a:pPr>
              <a:t>‹#›</a:t>
            </a:fld>
            <a:endParaRPr lang="en-US" dirty="0"/>
          </a:p>
        </p:txBody>
      </p:sp>
    </p:spTree>
    <p:extLst>
      <p:ext uri="{BB962C8B-B14F-4D97-AF65-F5344CB8AC3E}">
        <p14:creationId xmlns:p14="http://schemas.microsoft.com/office/powerpoint/2010/main" val="3959803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lvl1pPr>
              <a:defRPr/>
            </a:lvl1pPr>
          </a:lstStyle>
          <a:p>
            <a:pPr>
              <a:defRPr/>
            </a:pPr>
            <a:r>
              <a:rPr lang="en-US" smtClean="0"/>
              <a:t>© 2013 AdvancED</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1CBDD0F8-F57E-4DEE-BB9C-2A5D8C50B3AC}" type="slidenum">
              <a:rPr lang="en-US"/>
              <a:pPr>
                <a:defRPr/>
              </a:pPr>
              <a:t>‹#›</a:t>
            </a:fld>
            <a:endParaRPr lang="en-US" dirty="0"/>
          </a:p>
        </p:txBody>
      </p:sp>
      <p:sp>
        <p:nvSpPr>
          <p:cNvPr id="5" name="Title Placeholder 1"/>
          <p:cNvSpPr>
            <a:spLocks noGrp="1"/>
          </p:cNvSpPr>
          <p:nvPr>
            <p:ph type="title"/>
          </p:nvPr>
        </p:nvSpPr>
        <p:spPr bwMode="auto">
          <a:xfrm>
            <a:off x="613835" y="403225"/>
            <a:ext cx="807296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5141782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ids Banner">
    <p:spTree>
      <p:nvGrpSpPr>
        <p:cNvPr id="1" name=""/>
        <p:cNvGrpSpPr/>
        <p:nvPr/>
      </p:nvGrpSpPr>
      <p:grpSpPr>
        <a:xfrm>
          <a:off x="0" y="0"/>
          <a:ext cx="0" cy="0"/>
          <a:chOff x="0" y="0"/>
          <a:chExt cx="0" cy="0"/>
        </a:xfrm>
      </p:grpSpPr>
      <p:pic>
        <p:nvPicPr>
          <p:cNvPr id="4" name="Picture 2" descr="C:\Users\dhurst\Desktop\AdvancEDbckgrnd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6"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2360" y="1773498"/>
            <a:ext cx="8229600" cy="1143000"/>
          </a:xfrm>
        </p:spPr>
        <p:txBody>
          <a:bodyPr>
            <a:normAutofit/>
          </a:bodyPr>
          <a:lstStyle>
            <a:lvl1pPr algn="l">
              <a:defRPr sz="4000" b="1">
                <a:solidFill>
                  <a:srgbClr val="185592"/>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373063" y="3006727"/>
            <a:ext cx="8229600" cy="318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4"/>
          </p:nvPr>
        </p:nvSpPr>
        <p:spPr>
          <a:xfrm>
            <a:off x="406401" y="6351590"/>
            <a:ext cx="1362075" cy="365125"/>
          </a:xfrm>
        </p:spPr>
        <p:txBody>
          <a:bodyPr/>
          <a:lstStyle>
            <a:lvl1pPr>
              <a:defRPr/>
            </a:lvl1pPr>
          </a:lstStyle>
          <a:p>
            <a:pPr>
              <a:defRPr/>
            </a:pPr>
            <a:r>
              <a:rPr lang="en-US" smtClean="0"/>
              <a:t>© 2013 AdvancED</a:t>
            </a:r>
            <a:endParaRPr lang="en-US" dirty="0"/>
          </a:p>
        </p:txBody>
      </p:sp>
      <p:sp>
        <p:nvSpPr>
          <p:cNvPr id="6" name="Slide Number Placeholder 4"/>
          <p:cNvSpPr>
            <a:spLocks noGrp="1"/>
          </p:cNvSpPr>
          <p:nvPr>
            <p:ph type="sldNum" sz="quarter" idx="15"/>
          </p:nvPr>
        </p:nvSpPr>
        <p:spPr>
          <a:xfrm>
            <a:off x="6804027" y="6365877"/>
            <a:ext cx="638175" cy="365125"/>
          </a:xfrm>
        </p:spPr>
        <p:txBody>
          <a:bodyPr/>
          <a:lstStyle>
            <a:lvl1pPr>
              <a:defRPr/>
            </a:lvl1pPr>
          </a:lstStyle>
          <a:p>
            <a:pPr>
              <a:defRPr/>
            </a:pPr>
            <a:fld id="{1465E599-9C71-45A7-9D43-C6FF736826DF}" type="slidenum">
              <a:rPr lang="en-US"/>
              <a:pPr>
                <a:defRPr/>
              </a:pPr>
              <a:t>‹#›</a:t>
            </a:fld>
            <a:endParaRPr lang="en-US" dirty="0"/>
          </a:p>
        </p:txBody>
      </p:sp>
    </p:spTree>
    <p:extLst>
      <p:ext uri="{BB962C8B-B14F-4D97-AF65-F5344CB8AC3E}">
        <p14:creationId xmlns:p14="http://schemas.microsoft.com/office/powerpoint/2010/main" val="3735861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326905" y="914402"/>
            <a:ext cx="4359897" cy="784699"/>
          </a:xfrm>
        </p:spPr>
        <p:txBody>
          <a:bodyPr>
            <a:noAutofit/>
          </a:bodyPr>
          <a:lstStyle>
            <a:lvl1pPr>
              <a:defRPr sz="3600" b="1">
                <a:solidFill>
                  <a:srgbClr val="185592"/>
                </a:solidFill>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4327525" y="1828801"/>
            <a:ext cx="4359275" cy="3686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
          <p:cNvSpPr>
            <a:spLocks noGrp="1"/>
          </p:cNvSpPr>
          <p:nvPr>
            <p:ph type="ftr" sz="quarter" idx="14"/>
          </p:nvPr>
        </p:nvSpPr>
        <p:spPr/>
        <p:txBody>
          <a:bodyPr/>
          <a:lstStyle>
            <a:lvl1pPr>
              <a:defRPr/>
            </a:lvl1pPr>
          </a:lstStyle>
          <a:p>
            <a:pPr>
              <a:defRPr/>
            </a:pPr>
            <a:r>
              <a:rPr lang="en-US" smtClean="0"/>
              <a:t>© 2013 AdvancED</a:t>
            </a:r>
            <a:endParaRPr lang="en-US" dirty="0"/>
          </a:p>
        </p:txBody>
      </p:sp>
      <p:sp>
        <p:nvSpPr>
          <p:cNvPr id="6" name="Slide Number Placeholder 2"/>
          <p:cNvSpPr>
            <a:spLocks noGrp="1"/>
          </p:cNvSpPr>
          <p:nvPr>
            <p:ph type="sldNum" sz="quarter" idx="15"/>
          </p:nvPr>
        </p:nvSpPr>
        <p:spPr/>
        <p:txBody>
          <a:bodyPr/>
          <a:lstStyle>
            <a:lvl1pPr>
              <a:defRPr/>
            </a:lvl1pPr>
          </a:lstStyle>
          <a:p>
            <a:pPr>
              <a:defRPr/>
            </a:pPr>
            <a:fld id="{688F2C10-8BF2-4D95-8881-6DB210C56966}" type="slidenum">
              <a:rPr lang="en-US"/>
              <a:pPr>
                <a:defRPr/>
              </a:pPr>
              <a:t>‹#›</a:t>
            </a:fld>
            <a:endParaRPr lang="en-US" dirty="0"/>
          </a:p>
        </p:txBody>
      </p:sp>
    </p:spTree>
    <p:extLst>
      <p:ext uri="{BB962C8B-B14F-4D97-AF65-F5344CB8AC3E}">
        <p14:creationId xmlns:p14="http://schemas.microsoft.com/office/powerpoint/2010/main" val="332656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6725" y="3733800"/>
            <a:ext cx="8220075" cy="990600"/>
          </a:xfrm>
        </p:spPr>
        <p:txBody>
          <a:bodyPr/>
          <a:lstStyle>
            <a:lvl1pPr algn="ctr">
              <a:defRPr sz="3600"/>
            </a:lvl1pPr>
          </a:lstStyle>
          <a:p>
            <a:r>
              <a:rPr lang="en-US" smtClean="0"/>
              <a:t>Click to edit Master title style</a:t>
            </a:r>
            <a:endParaRPr lang="en-US"/>
          </a:p>
        </p:txBody>
      </p:sp>
      <p:sp>
        <p:nvSpPr>
          <p:cNvPr id="8" name="Text Placeholder 7"/>
          <p:cNvSpPr>
            <a:spLocks noGrp="1"/>
          </p:cNvSpPr>
          <p:nvPr>
            <p:ph type="body" sz="quarter" idx="13"/>
          </p:nvPr>
        </p:nvSpPr>
        <p:spPr>
          <a:xfrm>
            <a:off x="457200" y="4724400"/>
            <a:ext cx="8229600" cy="152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14"/>
          </p:nvPr>
        </p:nvSpPr>
        <p:spPr/>
        <p:txBody>
          <a:bodyPr/>
          <a:lstStyle>
            <a:lvl1pPr>
              <a:defRPr/>
            </a:lvl1pPr>
          </a:lstStyle>
          <a:p>
            <a:pPr>
              <a:defRPr/>
            </a:pPr>
            <a:r>
              <a:rPr lang="en-US" smtClean="0"/>
              <a:t>© 2013 AdvancED</a:t>
            </a:r>
            <a:endParaRPr lang="en-US" dirty="0"/>
          </a:p>
        </p:txBody>
      </p:sp>
      <p:sp>
        <p:nvSpPr>
          <p:cNvPr id="6" name="Slide Number Placeholder 6"/>
          <p:cNvSpPr>
            <a:spLocks noGrp="1"/>
          </p:cNvSpPr>
          <p:nvPr>
            <p:ph type="sldNum" sz="quarter" idx="15"/>
          </p:nvPr>
        </p:nvSpPr>
        <p:spPr/>
        <p:txBody>
          <a:bodyPr/>
          <a:lstStyle>
            <a:lvl1pPr>
              <a:defRPr/>
            </a:lvl1pPr>
          </a:lstStyle>
          <a:p>
            <a:pPr>
              <a:defRPr/>
            </a:pPr>
            <a:fld id="{87BDC3A0-E258-4470-BB31-E0A37F493944}" type="slidenum">
              <a:rPr lang="en-US"/>
              <a:pPr>
                <a:defRPr/>
              </a:pPr>
              <a:t>‹#›</a:t>
            </a:fld>
            <a:endParaRPr lang="en-US" dirty="0"/>
          </a:p>
        </p:txBody>
      </p:sp>
    </p:spTree>
    <p:extLst>
      <p:ext uri="{BB962C8B-B14F-4D97-AF65-F5344CB8AC3E}">
        <p14:creationId xmlns:p14="http://schemas.microsoft.com/office/powerpoint/2010/main" val="16630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13835" y="1573391"/>
            <a:ext cx="8072967" cy="452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362702"/>
            <a:ext cx="1371600" cy="365125"/>
          </a:xfrm>
          <a:prstGeom prst="rect">
            <a:avLst/>
          </a:prstGeom>
        </p:spPr>
        <p:txBody>
          <a:bodyPr vert="horz" lIns="91440" tIns="45720" rIns="91440" bIns="45720" rtlCol="0" anchor="ctr"/>
          <a:lstStyle>
            <a:lvl1pPr algn="l">
              <a:defRPr sz="1000">
                <a:solidFill>
                  <a:schemeClr val="bg1">
                    <a:lumMod val="50000"/>
                  </a:schemeClr>
                </a:solidFill>
                <a:latin typeface="Arial" pitchFamily="34" charset="0"/>
                <a:cs typeface="+mn-cs"/>
              </a:defRPr>
            </a:lvl1pPr>
          </a:lstStyle>
          <a:p>
            <a:pPr>
              <a:defRPr/>
            </a:pPr>
            <a:r>
              <a:rPr lang="en-US" smtClean="0"/>
              <a:t>© 2013 AdvancED</a:t>
            </a:r>
            <a:endParaRPr lang="en-US" dirty="0"/>
          </a:p>
        </p:txBody>
      </p:sp>
      <p:sp>
        <p:nvSpPr>
          <p:cNvPr id="6" name="Slide Number Placeholder 5"/>
          <p:cNvSpPr>
            <a:spLocks noGrp="1"/>
          </p:cNvSpPr>
          <p:nvPr>
            <p:ph type="sldNum" sz="quarter" idx="4"/>
          </p:nvPr>
        </p:nvSpPr>
        <p:spPr>
          <a:xfrm>
            <a:off x="8053391" y="6356352"/>
            <a:ext cx="638175" cy="365125"/>
          </a:xfrm>
          <a:prstGeom prst="rect">
            <a:avLst/>
          </a:prstGeom>
        </p:spPr>
        <p:txBody>
          <a:bodyPr vert="horz" lIns="91440" tIns="45720" rIns="91440" bIns="45720" rtlCol="0" anchor="ctr"/>
          <a:lstStyle>
            <a:lvl1pPr algn="r">
              <a:defRPr sz="1000" b="1">
                <a:solidFill>
                  <a:schemeClr val="bg1">
                    <a:lumMod val="50000"/>
                  </a:schemeClr>
                </a:solidFill>
                <a:latin typeface="Arial" pitchFamily="34" charset="0"/>
                <a:cs typeface="+mn-cs"/>
              </a:defRPr>
            </a:lvl1pPr>
          </a:lstStyle>
          <a:p>
            <a:pPr>
              <a:defRPr/>
            </a:pPr>
            <a:fld id="{336CF95F-466F-42E9-95B4-37B0FAB6896D}" type="slidenum">
              <a:rPr lang="en-US"/>
              <a:pPr>
                <a:defRPr/>
              </a:pPr>
              <a:t>‹#›</a:t>
            </a:fld>
            <a:endParaRPr lang="en-US" dirty="0"/>
          </a:p>
        </p:txBody>
      </p:sp>
      <p:sp>
        <p:nvSpPr>
          <p:cNvPr id="1029" name="Title Placeholder 1"/>
          <p:cNvSpPr>
            <a:spLocks noGrp="1"/>
          </p:cNvSpPr>
          <p:nvPr>
            <p:ph type="title"/>
          </p:nvPr>
        </p:nvSpPr>
        <p:spPr bwMode="auto">
          <a:xfrm>
            <a:off x="613835" y="403225"/>
            <a:ext cx="807296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33936341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5" r:id="rId5"/>
    <p:sldLayoutId id="2147483669" r:id="rId6"/>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4000" b="1" kern="1200">
          <a:solidFill>
            <a:srgbClr val="1F497D"/>
          </a:solidFill>
          <a:latin typeface="+mj-lt"/>
          <a:ea typeface="+mj-ea"/>
          <a:cs typeface="+mj-cs"/>
        </a:defRPr>
      </a:lvl1pPr>
      <a:lvl2pPr algn="l" defTabSz="457200" rtl="0" eaLnBrk="0" fontAlgn="base" hangingPunct="0">
        <a:spcBef>
          <a:spcPct val="0"/>
        </a:spcBef>
        <a:spcAft>
          <a:spcPct val="0"/>
        </a:spcAft>
        <a:defRPr sz="4000" b="1">
          <a:solidFill>
            <a:srgbClr val="1F497D"/>
          </a:solidFill>
          <a:latin typeface="Calibri" pitchFamily="34" charset="0"/>
        </a:defRPr>
      </a:lvl2pPr>
      <a:lvl3pPr algn="l" defTabSz="457200" rtl="0" eaLnBrk="0" fontAlgn="base" hangingPunct="0">
        <a:spcBef>
          <a:spcPct val="0"/>
        </a:spcBef>
        <a:spcAft>
          <a:spcPct val="0"/>
        </a:spcAft>
        <a:defRPr sz="4000" b="1">
          <a:solidFill>
            <a:srgbClr val="1F497D"/>
          </a:solidFill>
          <a:latin typeface="Calibri" pitchFamily="34" charset="0"/>
        </a:defRPr>
      </a:lvl3pPr>
      <a:lvl4pPr algn="l" defTabSz="457200" rtl="0" eaLnBrk="0" fontAlgn="base" hangingPunct="0">
        <a:spcBef>
          <a:spcPct val="0"/>
        </a:spcBef>
        <a:spcAft>
          <a:spcPct val="0"/>
        </a:spcAft>
        <a:defRPr sz="4000" b="1">
          <a:solidFill>
            <a:srgbClr val="1F497D"/>
          </a:solidFill>
          <a:latin typeface="Calibri" pitchFamily="34" charset="0"/>
        </a:defRPr>
      </a:lvl4pPr>
      <a:lvl5pPr algn="l" defTabSz="457200" rtl="0" eaLnBrk="0" fontAlgn="base" hangingPunct="0">
        <a:spcBef>
          <a:spcPct val="0"/>
        </a:spcBef>
        <a:spcAft>
          <a:spcPct val="0"/>
        </a:spcAft>
        <a:defRPr sz="4000" b="1">
          <a:solidFill>
            <a:srgbClr val="1F497D"/>
          </a:solidFill>
          <a:latin typeface="Calibri" pitchFamily="34" charset="0"/>
        </a:defRPr>
      </a:lvl5pPr>
      <a:lvl6pPr marL="457200" algn="l" defTabSz="457200" rtl="0" fontAlgn="base">
        <a:spcBef>
          <a:spcPct val="0"/>
        </a:spcBef>
        <a:spcAft>
          <a:spcPct val="0"/>
        </a:spcAft>
        <a:defRPr sz="3000">
          <a:solidFill>
            <a:srgbClr val="1F497D"/>
          </a:solidFill>
          <a:latin typeface="Calibri" pitchFamily="34" charset="0"/>
        </a:defRPr>
      </a:lvl6pPr>
      <a:lvl7pPr marL="914400" algn="l" defTabSz="457200" rtl="0" fontAlgn="base">
        <a:spcBef>
          <a:spcPct val="0"/>
        </a:spcBef>
        <a:spcAft>
          <a:spcPct val="0"/>
        </a:spcAft>
        <a:defRPr sz="3000">
          <a:solidFill>
            <a:srgbClr val="1F497D"/>
          </a:solidFill>
          <a:latin typeface="Calibri" pitchFamily="34" charset="0"/>
        </a:defRPr>
      </a:lvl7pPr>
      <a:lvl8pPr marL="1371600" algn="l" defTabSz="457200" rtl="0" fontAlgn="base">
        <a:spcBef>
          <a:spcPct val="0"/>
        </a:spcBef>
        <a:spcAft>
          <a:spcPct val="0"/>
        </a:spcAft>
        <a:defRPr sz="3000">
          <a:solidFill>
            <a:srgbClr val="1F497D"/>
          </a:solidFill>
          <a:latin typeface="Calibri" pitchFamily="34" charset="0"/>
        </a:defRPr>
      </a:lvl8pPr>
      <a:lvl9pPr marL="1828800" algn="l" defTabSz="457200" rtl="0" fontAlgn="base">
        <a:spcBef>
          <a:spcPct val="0"/>
        </a:spcBef>
        <a:spcAft>
          <a:spcPct val="0"/>
        </a:spcAft>
        <a:defRPr sz="3000">
          <a:solidFill>
            <a:srgbClr val="1F497D"/>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p:spPr>
        <p:txBody>
          <a:bodyPr vert="horz" wrap="square" lIns="91440" tIns="45720" rIns="91440" bIns="45720" numCol="1" anchor="ctr" anchorCtr="0" compatLnSpc="1">
            <a:prstTxWarp prst="textNoShape">
              <a:avLst/>
            </a:prstTxWarp>
          </a:bodyPr>
          <a:lstStyle/>
          <a:p>
            <a:r>
              <a:rPr lang="en-US" sz="4800" dirty="0" smtClean="0">
                <a:solidFill>
                  <a:schemeClr val="bg1"/>
                </a:solidFill>
              </a:rPr>
              <a:t>Enter System Name</a:t>
            </a:r>
            <a:endParaRPr lang="en-US" sz="4800" dirty="0">
              <a:solidFill>
                <a:schemeClr val="bg1"/>
              </a:solidFill>
            </a:endParaRPr>
          </a:p>
        </p:txBody>
      </p:sp>
      <p:sp>
        <p:nvSpPr>
          <p:cNvPr id="5" name="Title 1"/>
          <p:cNvSpPr txBox="1">
            <a:spLocks/>
          </p:cNvSpPr>
          <p:nvPr/>
        </p:nvSpPr>
        <p:spPr bwMode="auto">
          <a:xfrm>
            <a:off x="1751082" y="2035221"/>
            <a:ext cx="6361044" cy="146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latinLnBrk="0" hangingPunct="1">
              <a:spcBef>
                <a:spcPct val="0"/>
              </a:spcBef>
              <a:buNone/>
              <a:defRPr sz="3000" kern="1200">
                <a:solidFill>
                  <a:srgbClr val="FFFFFF"/>
                </a:solidFill>
                <a:latin typeface="+mj-lt"/>
                <a:ea typeface="+mj-ea"/>
                <a:cs typeface="+mj-cs"/>
              </a:defRPr>
            </a:lvl1pPr>
          </a:lstStyle>
          <a:p>
            <a:r>
              <a:rPr lang="en-US" sz="4000" b="1" dirty="0" err="1" smtClean="0">
                <a:solidFill>
                  <a:schemeClr val="tx2"/>
                </a:solidFill>
                <a:latin typeface="Candara"/>
                <a:cs typeface="Candara"/>
              </a:rPr>
              <a:t>AdvancED</a:t>
            </a:r>
            <a:r>
              <a:rPr lang="en-US" sz="2400" b="1" baseline="80000" dirty="0" err="1" smtClean="0">
                <a:solidFill>
                  <a:schemeClr val="tx2"/>
                </a:solidFill>
                <a:latin typeface="Candara"/>
                <a:cs typeface="Candara"/>
              </a:rPr>
              <a:t>TM</a:t>
            </a:r>
            <a:r>
              <a:rPr lang="en-US" sz="4000" b="1" dirty="0" smtClean="0">
                <a:solidFill>
                  <a:schemeClr val="tx2"/>
                </a:solidFill>
                <a:latin typeface="Candara"/>
                <a:cs typeface="Candara"/>
              </a:rPr>
              <a:t> External Review </a:t>
            </a:r>
            <a:r>
              <a:rPr lang="en-US" sz="5400" b="1" dirty="0" smtClean="0">
                <a:solidFill>
                  <a:schemeClr val="tx2"/>
                </a:solidFill>
                <a:latin typeface="Candara"/>
                <a:cs typeface="Candara"/>
              </a:rPr>
              <a:t>Exit Report</a:t>
            </a:r>
            <a:endParaRPr lang="en-US" sz="5400" b="1" dirty="0">
              <a:solidFill>
                <a:schemeClr val="tx2"/>
              </a:solidFill>
              <a:latin typeface="Candara"/>
              <a:cs typeface="Candara"/>
            </a:endParaRPr>
          </a:p>
        </p:txBody>
      </p:sp>
      <p:sp>
        <p:nvSpPr>
          <p:cNvPr id="3" name="TextBox 2"/>
          <p:cNvSpPr txBox="1"/>
          <p:nvPr/>
        </p:nvSpPr>
        <p:spPr>
          <a:xfrm>
            <a:off x="1751080" y="3503219"/>
            <a:ext cx="5737115" cy="1200329"/>
          </a:xfrm>
          <a:prstGeom prst="rect">
            <a:avLst/>
          </a:prstGeom>
          <a:noFill/>
        </p:spPr>
        <p:txBody>
          <a:bodyPr wrap="square" rtlCol="0">
            <a:spAutoFit/>
          </a:bodyPr>
          <a:lstStyle/>
          <a:p>
            <a:r>
              <a:rPr lang="en-US" sz="2400" b="1" dirty="0" smtClean="0"/>
              <a:t>Calhoun County School System</a:t>
            </a:r>
          </a:p>
          <a:p>
            <a:r>
              <a:rPr lang="en-US" sz="2400" b="1" dirty="0" smtClean="0"/>
              <a:t>Jacksonville, Alabama</a:t>
            </a:r>
          </a:p>
          <a:p>
            <a:r>
              <a:rPr lang="en-US" sz="2400" b="1" dirty="0" smtClean="0"/>
              <a:t>April 27-30, 2014</a:t>
            </a:r>
            <a:endParaRPr lang="en-US" sz="2400" b="1" dirty="0"/>
          </a:p>
        </p:txBody>
      </p:sp>
    </p:spTree>
    <p:extLst>
      <p:ext uri="{BB962C8B-B14F-4D97-AF65-F5344CB8AC3E}">
        <p14:creationId xmlns:p14="http://schemas.microsoft.com/office/powerpoint/2010/main" val="2838574346"/>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 2013 AdvancED</a:t>
            </a:r>
            <a:endParaRPr lang="en-US" dirty="0"/>
          </a:p>
        </p:txBody>
      </p:sp>
      <p:sp>
        <p:nvSpPr>
          <p:cNvPr id="3" name="Slide Number Placeholder 2"/>
          <p:cNvSpPr>
            <a:spLocks noGrp="1"/>
          </p:cNvSpPr>
          <p:nvPr>
            <p:ph type="sldNum" sz="quarter" idx="11"/>
          </p:nvPr>
        </p:nvSpPr>
        <p:spPr/>
        <p:txBody>
          <a:bodyPr/>
          <a:lstStyle/>
          <a:p>
            <a:pPr>
              <a:defRPr/>
            </a:pPr>
            <a:fld id="{1CBDD0F8-F57E-4DEE-BB9C-2A5D8C50B3AC}" type="slidenum">
              <a:rPr lang="en-US" smtClean="0"/>
              <a:pPr>
                <a:defRPr/>
              </a:pPr>
              <a:t>10</a:t>
            </a:fld>
            <a:endParaRPr lang="en-US" dirty="0"/>
          </a:p>
        </p:txBody>
      </p:sp>
      <p:sp>
        <p:nvSpPr>
          <p:cNvPr id="4" name="Title 3"/>
          <p:cNvSpPr>
            <a:spLocks noGrp="1"/>
          </p:cNvSpPr>
          <p:nvPr>
            <p:ph type="title"/>
          </p:nvPr>
        </p:nvSpPr>
        <p:spPr/>
        <p:txBody>
          <a:bodyPr/>
          <a:lstStyle/>
          <a:p>
            <a:pPr algn="ctr"/>
            <a:r>
              <a:rPr lang="en-US" dirty="0" smtClean="0"/>
              <a:t>Opportunities for Improvement </a:t>
            </a:r>
            <a:endParaRPr lang="en-US" dirty="0"/>
          </a:p>
        </p:txBody>
      </p:sp>
      <p:sp>
        <p:nvSpPr>
          <p:cNvPr id="5" name="Rectangle 4"/>
          <p:cNvSpPr/>
          <p:nvPr/>
        </p:nvSpPr>
        <p:spPr>
          <a:xfrm>
            <a:off x="457200" y="1243700"/>
            <a:ext cx="8229602" cy="5293757"/>
          </a:xfrm>
          <a:prstGeom prst="rect">
            <a:avLst/>
          </a:prstGeom>
        </p:spPr>
        <p:txBody>
          <a:bodyPr wrap="square">
            <a:spAutoFit/>
          </a:bodyPr>
          <a:lstStyle/>
          <a:p>
            <a:pPr marL="457200" indent="-457200">
              <a:buFont typeface="Arial" panose="020B0604020202020204" pitchFamily="34" charset="0"/>
              <a:buChar char="•"/>
            </a:pPr>
            <a:r>
              <a:rPr lang="en-US" sz="2600" dirty="0" smtClean="0"/>
              <a:t>Create, implement and periodically evaluate a communication plan to promote meaningful engagement of families in their children’s education and to provide avenues which keep families informed of their children’s learning progress.</a:t>
            </a:r>
          </a:p>
          <a:p>
            <a:pPr marL="457200" indent="-457200">
              <a:buFont typeface="Arial" panose="020B0604020202020204" pitchFamily="34" charset="0"/>
              <a:buChar char="•"/>
            </a:pPr>
            <a:endParaRPr lang="en-US" sz="2600" dirty="0" smtClean="0"/>
          </a:p>
          <a:p>
            <a:pPr marL="457200" indent="-457200">
              <a:buFont typeface="Arial" panose="020B0604020202020204" pitchFamily="34" charset="0"/>
              <a:buChar char="•"/>
            </a:pPr>
            <a:r>
              <a:rPr lang="en-US" sz="2600" dirty="0" smtClean="0"/>
              <a:t>Clarify the purpose of Professional Learning Communities within Calhoun County School System and monitor for consistency the implementation of PLCs in all schools within the system.</a:t>
            </a:r>
          </a:p>
          <a:p>
            <a:pPr marL="457200" indent="-457200">
              <a:buFont typeface="Arial" panose="020B0604020202020204" pitchFamily="34" charset="0"/>
              <a:buChar char="•"/>
            </a:pPr>
            <a:endParaRPr lang="en-US" sz="2600" dirty="0" smtClean="0"/>
          </a:p>
          <a:p>
            <a:pPr marL="457200" indent="-457200">
              <a:buFont typeface="Arial" panose="020B0604020202020204" pitchFamily="34" charset="0"/>
              <a:buChar char="•"/>
            </a:pPr>
            <a:r>
              <a:rPr lang="en-US" sz="2600" dirty="0" smtClean="0"/>
              <a:t>Develop </a:t>
            </a:r>
            <a:r>
              <a:rPr lang="en-US" sz="2600" dirty="0"/>
              <a:t>and implement a formal process to review and revise the </a:t>
            </a:r>
            <a:r>
              <a:rPr lang="en-US" sz="2600" dirty="0" smtClean="0"/>
              <a:t>system’s purpose </a:t>
            </a:r>
            <a:r>
              <a:rPr lang="en-US" sz="2600" dirty="0"/>
              <a:t>and </a:t>
            </a:r>
            <a:r>
              <a:rPr lang="en-US" sz="2600" dirty="0" smtClean="0"/>
              <a:t>direction.</a:t>
            </a:r>
            <a:endParaRPr lang="en-US" sz="2600" dirty="0"/>
          </a:p>
        </p:txBody>
      </p:sp>
    </p:spTree>
    <p:extLst>
      <p:ext uri="{BB962C8B-B14F-4D97-AF65-F5344CB8AC3E}">
        <p14:creationId xmlns:p14="http://schemas.microsoft.com/office/powerpoint/2010/main" val="4028843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algn="ctr"/>
            <a:r>
              <a:rPr lang="en-US" dirty="0" smtClean="0"/>
              <a:t>Required Action</a:t>
            </a:r>
          </a:p>
        </p:txBody>
      </p:sp>
      <p:sp>
        <p:nvSpPr>
          <p:cNvPr id="7" name="Content Placeholder 6"/>
          <p:cNvSpPr>
            <a:spLocks noGrp="1"/>
          </p:cNvSpPr>
          <p:nvPr>
            <p:ph idx="1"/>
          </p:nvPr>
        </p:nvSpPr>
        <p:spPr/>
        <p:txBody>
          <a:bodyPr/>
          <a:lstStyle/>
          <a:p>
            <a:r>
              <a:rPr lang="en-US" sz="3500" b="1" dirty="0" smtClean="0"/>
              <a:t>Develop</a:t>
            </a:r>
            <a:r>
              <a:rPr lang="en-US" sz="3500" b="1" dirty="0"/>
              <a:t>, implement, and evaluate a rolling system strategic plan that identifies system long and short term goals and objectives, individuals responsible for oversight, funds needed for implementation and evaluation, assessment tools, and measureable outcomes</a:t>
            </a:r>
            <a:r>
              <a:rPr lang="en-US" sz="3500" b="1" dirty="0" smtClean="0"/>
              <a:t>.</a:t>
            </a:r>
          </a:p>
          <a:p>
            <a:pPr>
              <a:buNone/>
            </a:pPr>
            <a:endParaRPr lang="en-US" sz="2000" dirty="0"/>
          </a:p>
        </p:txBody>
      </p:sp>
      <p:sp>
        <p:nvSpPr>
          <p:cNvPr id="5" name="Footer Placeholder 3"/>
          <p:cNvSpPr>
            <a:spLocks noGrp="1"/>
          </p:cNvSpPr>
          <p:nvPr>
            <p:ph type="ftr" sz="quarter" idx="10"/>
          </p:nvPr>
        </p:nvSpPr>
        <p:spPr/>
        <p:txBody>
          <a:bodyPr/>
          <a:lstStyle/>
          <a:p>
            <a:r>
              <a:rPr lang="en-US" smtClean="0"/>
              <a:t>© 2013 AdvancED</a:t>
            </a:r>
            <a:endParaRPr lang="en-US" dirty="0"/>
          </a:p>
        </p:txBody>
      </p:sp>
      <p:sp>
        <p:nvSpPr>
          <p:cNvPr id="2" name="Slide Number Placeholder 1"/>
          <p:cNvSpPr>
            <a:spLocks noGrp="1"/>
          </p:cNvSpPr>
          <p:nvPr>
            <p:ph type="sldNum" sz="quarter" idx="11"/>
          </p:nvPr>
        </p:nvSpPr>
        <p:spPr/>
        <p:txBody>
          <a:bodyPr/>
          <a:lstStyle/>
          <a:p>
            <a:fld id="{1CBDD0F8-F57E-4DEE-BB9C-2A5D8C50B3AC}" type="slidenum">
              <a:rPr lang="en-US" smtClean="0"/>
              <a:pPr/>
              <a:t>11</a:t>
            </a:fld>
            <a:endParaRPr lang="en-US" dirty="0"/>
          </a:p>
        </p:txBody>
      </p:sp>
    </p:spTree>
    <p:extLst>
      <p:ext uri="{BB962C8B-B14F-4D97-AF65-F5344CB8AC3E}">
        <p14:creationId xmlns:p14="http://schemas.microsoft.com/office/powerpoint/2010/main" val="387178474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type="body" sz="quarter" idx="13"/>
          </p:nvPr>
        </p:nvSpPr>
        <p:spPr>
          <a:xfrm>
            <a:off x="340319" y="2166341"/>
            <a:ext cx="8262344" cy="4026499"/>
          </a:xfrm>
        </p:spPr>
        <p:txBody>
          <a:bodyPr/>
          <a:lstStyle/>
          <a:p>
            <a:pPr marL="0" indent="0" algn="ctr">
              <a:buNone/>
            </a:pPr>
            <a:r>
              <a:rPr lang="en-US" b="1" dirty="0" smtClean="0"/>
              <a:t>Based on our findings from the review of evidence, this External </a:t>
            </a:r>
            <a:r>
              <a:rPr lang="en-US" b="1" dirty="0"/>
              <a:t>R</a:t>
            </a:r>
            <a:r>
              <a:rPr lang="en-US" b="1" dirty="0" smtClean="0"/>
              <a:t>eview </a:t>
            </a:r>
            <a:r>
              <a:rPr lang="en-US" b="1" dirty="0"/>
              <a:t>T</a:t>
            </a:r>
            <a:r>
              <a:rPr lang="en-US" b="1" dirty="0" smtClean="0"/>
              <a:t>eam recommends that</a:t>
            </a:r>
          </a:p>
          <a:p>
            <a:pPr marL="0" indent="0" algn="ctr">
              <a:buNone/>
            </a:pPr>
            <a:r>
              <a:rPr lang="en-US" b="1" dirty="0" smtClean="0"/>
              <a:t>Calhoun County School System</a:t>
            </a:r>
            <a:endParaRPr lang="en-US" b="1" dirty="0" smtClean="0">
              <a:solidFill>
                <a:srgbClr val="FF0000"/>
              </a:solidFill>
            </a:endParaRPr>
          </a:p>
          <a:p>
            <a:pPr marL="0" indent="0" algn="ctr">
              <a:buNone/>
            </a:pPr>
            <a:r>
              <a:rPr lang="en-US" b="1" dirty="0" smtClean="0"/>
              <a:t>be accredited, pending further review and final action by the </a:t>
            </a:r>
            <a:r>
              <a:rPr lang="en-US" b="1" dirty="0" err="1" smtClean="0"/>
              <a:t>AdvancED</a:t>
            </a:r>
            <a:r>
              <a:rPr lang="en-US" b="1" dirty="0" smtClean="0"/>
              <a:t> Accreditation Commission. </a:t>
            </a:r>
            <a:endParaRPr lang="en-US" b="1" dirty="0"/>
          </a:p>
        </p:txBody>
      </p:sp>
      <p:sp>
        <p:nvSpPr>
          <p:cNvPr id="4" name="Footer Placeholder 3"/>
          <p:cNvSpPr>
            <a:spLocks noGrp="1"/>
          </p:cNvSpPr>
          <p:nvPr>
            <p:ph type="ftr" sz="quarter" idx="14"/>
          </p:nvPr>
        </p:nvSpPr>
        <p:spPr/>
        <p:txBody>
          <a:bodyPr/>
          <a:lstStyle/>
          <a:p>
            <a:r>
              <a:rPr lang="en-US" smtClean="0"/>
              <a:t>© 2013 AdvancED</a:t>
            </a:r>
            <a:endParaRPr lang="en-US" dirty="0"/>
          </a:p>
        </p:txBody>
      </p:sp>
      <p:sp>
        <p:nvSpPr>
          <p:cNvPr id="5" name="Slide Number Placeholder 4"/>
          <p:cNvSpPr>
            <a:spLocks noGrp="1"/>
          </p:cNvSpPr>
          <p:nvPr>
            <p:ph type="sldNum" sz="quarter" idx="15"/>
          </p:nvPr>
        </p:nvSpPr>
        <p:spPr/>
        <p:txBody>
          <a:bodyPr/>
          <a:lstStyle/>
          <a:p>
            <a:fld id="{C4CEF29E-2A1A-4B80-8AA3-CF47BB693557}" type="slidenum">
              <a:rPr lang="en-US" smtClean="0"/>
              <a:pPr/>
              <a:t>12</a:t>
            </a:fld>
            <a:endParaRPr lang="en-US" dirty="0"/>
          </a:p>
        </p:txBody>
      </p:sp>
    </p:spTree>
    <p:extLst>
      <p:ext uri="{BB962C8B-B14F-4D97-AF65-F5344CB8AC3E}">
        <p14:creationId xmlns:p14="http://schemas.microsoft.com/office/powerpoint/2010/main" val="2339245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Accreditation Decision</a:t>
            </a:r>
            <a:endParaRPr lang="en-US" dirty="0"/>
          </a:p>
        </p:txBody>
      </p:sp>
      <p:sp>
        <p:nvSpPr>
          <p:cNvPr id="5" name="Rectangle 4"/>
          <p:cNvSpPr/>
          <p:nvPr/>
        </p:nvSpPr>
        <p:spPr>
          <a:xfrm>
            <a:off x="632153" y="1388532"/>
            <a:ext cx="6300663" cy="1117600"/>
          </a:xfrm>
          <a:prstGeom prst="rect">
            <a:avLst/>
          </a:prstGeom>
          <a:solidFill>
            <a:srgbClr val="00B050"/>
          </a:solidFill>
          <a:ln>
            <a:solidFill>
              <a:srgbClr val="00B050"/>
            </a:solidFill>
          </a:ln>
          <a:effectLst>
            <a:innerShdw blurRad="63500" dist="50800" dir="2700000">
              <a:prstClr val="black">
                <a:alpha val="50000"/>
              </a:prstClr>
            </a:innerShdw>
          </a:effectLst>
          <a:scene3d>
            <a:camera prst="orthographicFront"/>
            <a:lightRig rig="threePt" dir="t"/>
          </a:scene3d>
          <a:sp3d prstMaterial="plastic">
            <a:bevelT w="152400" h="152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External Review</a:t>
            </a:r>
            <a:endParaRPr lang="en-US" sz="2800" b="1" dirty="0"/>
          </a:p>
        </p:txBody>
      </p:sp>
      <p:sp>
        <p:nvSpPr>
          <p:cNvPr id="6" name="Rectangle 5"/>
          <p:cNvSpPr/>
          <p:nvPr/>
        </p:nvSpPr>
        <p:spPr>
          <a:xfrm>
            <a:off x="632155" y="2982725"/>
            <a:ext cx="6300663" cy="1240137"/>
          </a:xfrm>
          <a:prstGeom prst="rect">
            <a:avLst/>
          </a:prstGeom>
          <a:solidFill>
            <a:srgbClr val="C00000"/>
          </a:solidFill>
          <a:ln>
            <a:solidFill>
              <a:srgbClr val="C00000"/>
            </a:solidFill>
          </a:ln>
          <a:effectLst>
            <a:innerShdw blurRad="63500" dist="50800" dir="2700000">
              <a:prstClr val="black">
                <a:alpha val="50000"/>
              </a:prstClr>
            </a:innerShdw>
          </a:effectLst>
          <a:scene3d>
            <a:camera prst="orthographicFront"/>
            <a:lightRig rig="threePt" dir="t"/>
          </a:scene3d>
          <a:sp3d prstMaterial="plastic">
            <a:bevelT w="152400" h="152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AdvancED Office Reviews and Sends Report Back to You</a:t>
            </a:r>
            <a:endParaRPr lang="en-US" sz="2800" b="1" dirty="0"/>
          </a:p>
        </p:txBody>
      </p:sp>
      <p:sp>
        <p:nvSpPr>
          <p:cNvPr id="7" name="Rectangle 6"/>
          <p:cNvSpPr/>
          <p:nvPr/>
        </p:nvSpPr>
        <p:spPr>
          <a:xfrm>
            <a:off x="632154" y="4741308"/>
            <a:ext cx="6300663" cy="1127476"/>
          </a:xfrm>
          <a:prstGeom prst="rect">
            <a:avLst/>
          </a:prstGeom>
          <a:solidFill>
            <a:srgbClr val="002060"/>
          </a:solidFill>
          <a:ln>
            <a:solidFill>
              <a:srgbClr val="002060"/>
            </a:solidFill>
          </a:ln>
          <a:effectLst>
            <a:innerShdw blurRad="63500" dist="50800" dir="2700000">
              <a:prstClr val="black">
                <a:alpha val="50000"/>
              </a:prstClr>
            </a:innerShdw>
          </a:effectLst>
          <a:scene3d>
            <a:camera prst="orthographicFront"/>
            <a:lightRig rig="threePt" dir="t"/>
          </a:scene3d>
          <a:sp3d prstMaterial="plastic">
            <a:bevelT w="152400" h="152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AdvancED Accreditation Commission Grants Accreditation and Status</a:t>
            </a:r>
            <a:endParaRPr lang="en-US" sz="2800" b="1" dirty="0"/>
          </a:p>
        </p:txBody>
      </p:sp>
      <p:sp>
        <p:nvSpPr>
          <p:cNvPr id="8" name="Rectangle 7"/>
          <p:cNvSpPr/>
          <p:nvPr/>
        </p:nvSpPr>
        <p:spPr>
          <a:xfrm>
            <a:off x="7071028" y="1730584"/>
            <a:ext cx="1682384" cy="461665"/>
          </a:xfrm>
          <a:prstGeom prst="rect">
            <a:avLst/>
          </a:prstGeom>
        </p:spPr>
        <p:txBody>
          <a:bodyPr wrap="none">
            <a:spAutoFit/>
          </a:bodyPr>
          <a:lstStyle/>
          <a:p>
            <a:r>
              <a:rPr lang="en-US" sz="2400" b="1" dirty="0" smtClean="0"/>
              <a:t>Completed!</a:t>
            </a:r>
            <a:endParaRPr lang="en-US" sz="2400" dirty="0"/>
          </a:p>
        </p:txBody>
      </p:sp>
      <p:sp>
        <p:nvSpPr>
          <p:cNvPr id="9" name="Rectangle 8"/>
          <p:cNvSpPr/>
          <p:nvPr/>
        </p:nvSpPr>
        <p:spPr>
          <a:xfrm>
            <a:off x="7325909" y="3370003"/>
            <a:ext cx="1172629" cy="461665"/>
          </a:xfrm>
          <a:prstGeom prst="rect">
            <a:avLst/>
          </a:prstGeom>
        </p:spPr>
        <p:txBody>
          <a:bodyPr wrap="none">
            <a:spAutoFit/>
          </a:bodyPr>
          <a:lstStyle/>
          <a:p>
            <a:r>
              <a:rPr lang="en-US" sz="2400" b="1" dirty="0" smtClean="0"/>
              <a:t>30 Days</a:t>
            </a:r>
            <a:endParaRPr lang="en-US" sz="2400" dirty="0"/>
          </a:p>
        </p:txBody>
      </p:sp>
      <p:sp>
        <p:nvSpPr>
          <p:cNvPr id="10" name="Rectangle 9"/>
          <p:cNvSpPr/>
          <p:nvPr/>
        </p:nvSpPr>
        <p:spPr>
          <a:xfrm>
            <a:off x="7307597" y="4921270"/>
            <a:ext cx="1209251" cy="830997"/>
          </a:xfrm>
          <a:prstGeom prst="rect">
            <a:avLst/>
          </a:prstGeom>
        </p:spPr>
        <p:txBody>
          <a:bodyPr wrap="square">
            <a:spAutoFit/>
          </a:bodyPr>
          <a:lstStyle/>
          <a:p>
            <a:pPr algn="ctr"/>
            <a:r>
              <a:rPr lang="en-US" sz="2400" b="1" dirty="0" smtClean="0"/>
              <a:t>January  June</a:t>
            </a:r>
            <a:endParaRPr lang="en-US" sz="2400" dirty="0"/>
          </a:p>
        </p:txBody>
      </p:sp>
      <p:sp>
        <p:nvSpPr>
          <p:cNvPr id="2" name="Footer Placeholder 1"/>
          <p:cNvSpPr>
            <a:spLocks noGrp="1"/>
          </p:cNvSpPr>
          <p:nvPr>
            <p:ph type="ftr" sz="quarter" idx="10"/>
          </p:nvPr>
        </p:nvSpPr>
        <p:spPr/>
        <p:txBody>
          <a:bodyPr/>
          <a:lstStyle/>
          <a:p>
            <a:pPr>
              <a:defRPr/>
            </a:pPr>
            <a:r>
              <a:rPr lang="en-US" smtClean="0"/>
              <a:t>© 2013 AdvancED</a:t>
            </a:r>
            <a:endParaRPr lang="en-US" dirty="0"/>
          </a:p>
        </p:txBody>
      </p:sp>
      <p:sp>
        <p:nvSpPr>
          <p:cNvPr id="11" name="Slide Number Placeholder 10"/>
          <p:cNvSpPr>
            <a:spLocks noGrp="1"/>
          </p:cNvSpPr>
          <p:nvPr>
            <p:ph type="sldNum" sz="quarter" idx="11"/>
          </p:nvPr>
        </p:nvSpPr>
        <p:spPr/>
        <p:txBody>
          <a:bodyPr/>
          <a:lstStyle/>
          <a:p>
            <a:pPr>
              <a:defRPr/>
            </a:pPr>
            <a:fld id="{C4CEF29E-2A1A-4B80-8AA3-CF47BB693557}" type="slidenum">
              <a:rPr lang="en-US" smtClean="0"/>
              <a:pPr>
                <a:defRPr/>
              </a:pPr>
              <a:t>13</a:t>
            </a:fld>
            <a:endParaRPr lang="en-US" dirty="0"/>
          </a:p>
        </p:txBody>
      </p:sp>
    </p:spTree>
    <p:extLst>
      <p:ext uri="{BB962C8B-B14F-4D97-AF65-F5344CB8AC3E}">
        <p14:creationId xmlns:p14="http://schemas.microsoft.com/office/powerpoint/2010/main" val="363459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mtClean="0"/>
              <a:t>Final Thoughts</a:t>
            </a:r>
            <a:endParaRPr lang="en-US" dirty="0" smtClean="0"/>
          </a:p>
        </p:txBody>
      </p:sp>
      <p:sp>
        <p:nvSpPr>
          <p:cNvPr id="44035" name="Rectangle 3"/>
          <p:cNvSpPr>
            <a:spLocks noGrp="1" noChangeArrowheads="1"/>
          </p:cNvSpPr>
          <p:nvPr>
            <p:ph idx="1"/>
          </p:nvPr>
        </p:nvSpPr>
        <p:spPr/>
        <p:txBody>
          <a:bodyPr/>
          <a:lstStyle/>
          <a:p>
            <a:r>
              <a:rPr lang="en-US" dirty="0" smtClean="0"/>
              <a:t>On behalf of the External Review Team, we extend:</a:t>
            </a:r>
          </a:p>
          <a:p>
            <a:pPr lvl="1"/>
            <a:r>
              <a:rPr lang="en-US" dirty="0" smtClean="0"/>
              <a:t>Our appreciation for your hospitality, support, and professionalism;</a:t>
            </a:r>
          </a:p>
          <a:p>
            <a:pPr lvl="1"/>
            <a:r>
              <a:rPr lang="en-US" dirty="0" smtClean="0"/>
              <a:t>Our respect and acknowledgement of your efforts to improve quality; and</a:t>
            </a:r>
          </a:p>
          <a:p>
            <a:pPr lvl="1"/>
            <a:r>
              <a:rPr lang="en-US" dirty="0" smtClean="0"/>
              <a:t>Our congratulations for your progress toward </a:t>
            </a:r>
            <a:r>
              <a:rPr lang="en-US" smtClean="0"/>
              <a:t>achieving Accreditation </a:t>
            </a:r>
            <a:r>
              <a:rPr lang="en-US" dirty="0" smtClean="0"/>
              <a:t>as a quality institution.</a:t>
            </a:r>
          </a:p>
        </p:txBody>
      </p:sp>
      <p:sp>
        <p:nvSpPr>
          <p:cNvPr id="6" name="Footer Placeholder 3"/>
          <p:cNvSpPr>
            <a:spLocks noGrp="1"/>
          </p:cNvSpPr>
          <p:nvPr>
            <p:ph type="ftr" sz="quarter" idx="10"/>
          </p:nvPr>
        </p:nvSpPr>
        <p:spPr/>
        <p:txBody>
          <a:bodyPr/>
          <a:lstStyle/>
          <a:p>
            <a:r>
              <a:rPr lang="en-US" smtClean="0"/>
              <a:t>© 2013 AdvancED</a:t>
            </a:r>
            <a:endParaRPr lang="en-US" dirty="0"/>
          </a:p>
        </p:txBody>
      </p:sp>
      <p:sp>
        <p:nvSpPr>
          <p:cNvPr id="2" name="Slide Number Placeholder 1"/>
          <p:cNvSpPr>
            <a:spLocks noGrp="1"/>
          </p:cNvSpPr>
          <p:nvPr>
            <p:ph type="sldNum" sz="quarter" idx="11"/>
          </p:nvPr>
        </p:nvSpPr>
        <p:spPr/>
        <p:txBody>
          <a:bodyPr/>
          <a:lstStyle/>
          <a:p>
            <a:fld id="{C4CEF29E-2A1A-4B80-8AA3-CF47BB693557}" type="slidenum">
              <a:rPr lang="en-US" smtClean="0"/>
              <a:pPr/>
              <a:t>14</a:t>
            </a:fld>
            <a:endParaRPr lang="en-US" dirty="0"/>
          </a:p>
        </p:txBody>
      </p:sp>
    </p:spTree>
    <p:extLst>
      <p:ext uri="{BB962C8B-B14F-4D97-AF65-F5344CB8AC3E}">
        <p14:creationId xmlns:p14="http://schemas.microsoft.com/office/powerpoint/2010/main" val="319924543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1000"/>
                                        <p:tgtEl>
                                          <p:spTgt spid="44035">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wipe(left)">
                                      <p:cBhvr>
                                        <p:cTn id="11" dur="1000"/>
                                        <p:tgtEl>
                                          <p:spTgt spid="44035">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wipe(left)">
                                      <p:cBhvr>
                                        <p:cTn id="15" dur="1000"/>
                                        <p:tgtEl>
                                          <p:spTgt spid="44035">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1000"/>
                                  </p:stCondLst>
                                  <p:childTnLst>
                                    <p:set>
                                      <p:cBhvr>
                                        <p:cTn id="18" dur="1" fill="hold">
                                          <p:stCondLst>
                                            <p:cond delay="0"/>
                                          </p:stCondLst>
                                        </p:cTn>
                                        <p:tgtEl>
                                          <p:spTgt spid="44035">
                                            <p:txEl>
                                              <p:pRg st="3" end="3"/>
                                            </p:txEl>
                                          </p:spTgt>
                                        </p:tgtEl>
                                        <p:attrNameLst>
                                          <p:attrName>style.visibility</p:attrName>
                                        </p:attrNameLst>
                                      </p:cBhvr>
                                      <p:to>
                                        <p:strVal val="visible"/>
                                      </p:to>
                                    </p:set>
                                    <p:animEffect transition="in" filter="wipe(left)">
                                      <p:cBhvr>
                                        <p:cTn id="19" dur="10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Text Box 6"/>
          <p:cNvSpPr txBox="1">
            <a:spLocks noChangeArrowheads="1"/>
          </p:cNvSpPr>
          <p:nvPr/>
        </p:nvSpPr>
        <p:spPr bwMode="auto">
          <a:xfrm>
            <a:off x="3352583" y="2308520"/>
            <a:ext cx="5143500" cy="2246769"/>
          </a:xfrm>
          <a:prstGeom prst="rect">
            <a:avLst/>
          </a:prstGeom>
          <a:noFill/>
          <a:ln w="9525">
            <a:noFill/>
            <a:miter lim="800000"/>
            <a:headEnd/>
            <a:tailEnd/>
          </a:ln>
          <a:effectLst/>
        </p:spPr>
        <p:txBody>
          <a:bodyPr>
            <a:spAutoFit/>
          </a:bodyPr>
          <a:lstStyle/>
          <a:p>
            <a:pPr algn="ctr" defTabSz="914400">
              <a:spcBef>
                <a:spcPct val="50000"/>
              </a:spcBef>
              <a:defRPr/>
            </a:pPr>
            <a:r>
              <a:rPr lang="en-US" sz="2800" i="1" dirty="0">
                <a:solidFill>
                  <a:schemeClr val="tx2"/>
                </a:solidFill>
              </a:rPr>
              <a:t>Our mission is to lead and empower the education community to ensure that all learners realize their </a:t>
            </a:r>
            <a:r>
              <a:rPr lang="en-US" sz="2800" i="1" dirty="0" smtClean="0">
                <a:solidFill>
                  <a:schemeClr val="tx2"/>
                </a:solidFill>
              </a:rPr>
              <a:t/>
            </a:r>
            <a:br>
              <a:rPr lang="en-US" sz="2800" i="1" dirty="0" smtClean="0">
                <a:solidFill>
                  <a:schemeClr val="tx2"/>
                </a:solidFill>
              </a:rPr>
            </a:br>
            <a:r>
              <a:rPr lang="en-US" sz="2800" i="1" dirty="0" smtClean="0">
                <a:solidFill>
                  <a:schemeClr val="tx2"/>
                </a:solidFill>
              </a:rPr>
              <a:t>maximum potential.</a:t>
            </a:r>
            <a:endParaRPr lang="en-US" sz="2800" b="1" i="1" dirty="0">
              <a:solidFill>
                <a:schemeClr val="tx2"/>
              </a:solidFill>
              <a:effectLst>
                <a:outerShdw blurRad="38100" dist="38100" dir="2700000" algn="tl">
                  <a:srgbClr val="C0C0C0"/>
                </a:outerShdw>
              </a:effectLst>
              <a:ea typeface="ＭＳ Ｐゴシック" pitchFamily="8" charset="-128"/>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33" y="1498864"/>
            <a:ext cx="2686051" cy="4171950"/>
          </a:xfrm>
          <a:prstGeom prst="rect">
            <a:avLst/>
          </a:prstGeom>
        </p:spPr>
      </p:pic>
    </p:spTree>
    <p:extLst>
      <p:ext uri="{BB962C8B-B14F-4D97-AF65-F5344CB8AC3E}">
        <p14:creationId xmlns:p14="http://schemas.microsoft.com/office/powerpoint/2010/main" val="171213573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10" presetClass="entr" presetSubtype="0" fill="hold" grpId="0" nodeType="afterEffect">
                                  <p:stCondLst>
                                    <p:cond delay="2000"/>
                                  </p:stCondLst>
                                  <p:childTnLst>
                                    <p:set>
                                      <p:cBhvr>
                                        <p:cTn id="12" dur="1" fill="hold">
                                          <p:stCondLst>
                                            <p:cond delay="0"/>
                                          </p:stCondLst>
                                        </p:cTn>
                                        <p:tgtEl>
                                          <p:spTgt spid="152582"/>
                                        </p:tgtEl>
                                        <p:attrNameLst>
                                          <p:attrName>style.visibility</p:attrName>
                                        </p:attrNameLst>
                                      </p:cBhvr>
                                      <p:to>
                                        <p:strVal val="visible"/>
                                      </p:to>
                                    </p:set>
                                    <p:animEffect transition="in" filter="fade">
                                      <p:cBhvr>
                                        <p:cTn id="13" dur="2000"/>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i="1" dirty="0" smtClean="0"/>
              <a:t>Accreditation is…</a:t>
            </a:r>
          </a:p>
        </p:txBody>
      </p:sp>
      <p:sp>
        <p:nvSpPr>
          <p:cNvPr id="21507" name="Content Placeholder 2"/>
          <p:cNvSpPr>
            <a:spLocks noGrp="1"/>
          </p:cNvSpPr>
          <p:nvPr>
            <p:ph sz="quarter" idx="13"/>
          </p:nvPr>
        </p:nvSpPr>
        <p:spPr/>
        <p:txBody>
          <a:bodyPr>
            <a:normAutofit fontScale="85000" lnSpcReduction="20000"/>
          </a:bodyPr>
          <a:lstStyle/>
          <a:p>
            <a:pPr marL="0" indent="0">
              <a:buNone/>
            </a:pPr>
            <a:r>
              <a:rPr lang="en-US" dirty="0" smtClean="0"/>
              <a:t>An international protocol for institutions committed to systemic, systematic, and sustainable improvement</a:t>
            </a:r>
          </a:p>
          <a:p>
            <a:pPr lvl="1"/>
            <a:r>
              <a:rPr lang="en-US" dirty="0" smtClean="0"/>
              <a:t>Builds capacity of the institution to improve and sustain student learning</a:t>
            </a:r>
          </a:p>
          <a:p>
            <a:pPr lvl="1"/>
            <a:r>
              <a:rPr lang="en-US" dirty="0" smtClean="0"/>
              <a:t>Stimulates and improves effectiveness and efficiency throughout the institution</a:t>
            </a:r>
          </a:p>
        </p:txBody>
      </p:sp>
      <p:sp>
        <p:nvSpPr>
          <p:cNvPr id="6" name="Footer Placeholder 7"/>
          <p:cNvSpPr>
            <a:spLocks noGrp="1"/>
          </p:cNvSpPr>
          <p:nvPr>
            <p:ph type="ftr" sz="quarter" idx="14"/>
          </p:nvPr>
        </p:nvSpPr>
        <p:spPr/>
        <p:txBody>
          <a:bodyPr/>
          <a:lstStyle/>
          <a:p>
            <a:r>
              <a:rPr lang="en-US" smtClean="0"/>
              <a:t>© 2013 AdvancED</a:t>
            </a:r>
            <a:endParaRPr lang="en-US" dirty="0"/>
          </a:p>
        </p:txBody>
      </p:sp>
      <p:sp>
        <p:nvSpPr>
          <p:cNvPr id="2" name="Slide Number Placeholder 1"/>
          <p:cNvSpPr>
            <a:spLocks noGrp="1"/>
          </p:cNvSpPr>
          <p:nvPr>
            <p:ph type="sldNum" sz="quarter" idx="15"/>
          </p:nvPr>
        </p:nvSpPr>
        <p:spPr/>
        <p:txBody>
          <a:bodyPr/>
          <a:lstStyle/>
          <a:p>
            <a:fld id="{C4CEF29E-2A1A-4B80-8AA3-CF47BB693557}" type="slidenum">
              <a:rPr lang="en-US" smtClean="0"/>
              <a:pPr/>
              <a:t>2</a:t>
            </a:fld>
            <a:endParaRPr lang="en-US" dirty="0"/>
          </a:p>
        </p:txBody>
      </p:sp>
    </p:spTree>
    <p:extLst>
      <p:ext uri="{BB962C8B-B14F-4D97-AF65-F5344CB8AC3E}">
        <p14:creationId xmlns:p14="http://schemas.microsoft.com/office/powerpoint/2010/main" val="196830911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1000"/>
                                        <p:tgtEl>
                                          <p:spTgt spid="2150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wipe(left)">
                                      <p:cBhvr>
                                        <p:cTn id="11" dur="1000"/>
                                        <p:tgtEl>
                                          <p:spTgt spid="21507">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wipe(left)">
                                      <p:cBhvr>
                                        <p:cTn id="15" dur="10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smtClean="0"/>
              <a:t>Balanced</a:t>
            </a:r>
            <a:r>
              <a:rPr lang="en-US" sz="4400" dirty="0" smtClean="0"/>
              <a:t> Accreditation</a:t>
            </a:r>
            <a:endParaRPr lang="en-US" sz="4400" dirty="0"/>
          </a:p>
        </p:txBody>
      </p:sp>
      <p:sp>
        <p:nvSpPr>
          <p:cNvPr id="5" name="Content Placeholder 4"/>
          <p:cNvSpPr>
            <a:spLocks noGrp="1"/>
          </p:cNvSpPr>
          <p:nvPr>
            <p:ph type="body" sz="quarter" idx="13"/>
          </p:nvPr>
        </p:nvSpPr>
        <p:spPr/>
        <p:txBody>
          <a:bodyPr>
            <a:normAutofit fontScale="55000" lnSpcReduction="20000"/>
          </a:bodyPr>
          <a:lstStyle/>
          <a:p>
            <a:pPr marL="0" indent="0">
              <a:buNone/>
            </a:pPr>
            <a:r>
              <a:rPr lang="en-US" sz="4000" b="1" i="1" dirty="0" smtClean="0"/>
              <a:t>Analysis and Evaluation of </a:t>
            </a:r>
          </a:p>
          <a:p>
            <a:r>
              <a:rPr lang="en-US" sz="4000" b="1" dirty="0" smtClean="0"/>
              <a:t>Impact of Teaching and Learning </a:t>
            </a:r>
          </a:p>
          <a:p>
            <a:r>
              <a:rPr lang="en-US" sz="4000" b="1" dirty="0" smtClean="0"/>
              <a:t>Leadership Capacity</a:t>
            </a:r>
          </a:p>
          <a:p>
            <a:r>
              <a:rPr lang="en-US" sz="4000" b="1" dirty="0" smtClean="0"/>
              <a:t>Resource Utilization</a:t>
            </a:r>
          </a:p>
        </p:txBody>
      </p:sp>
      <p:sp>
        <p:nvSpPr>
          <p:cNvPr id="7" name="Footer Placeholder 3"/>
          <p:cNvSpPr>
            <a:spLocks noGrp="1"/>
          </p:cNvSpPr>
          <p:nvPr>
            <p:ph type="ftr" sz="quarter" idx="14"/>
          </p:nvPr>
        </p:nvSpPr>
        <p:spPr/>
        <p:txBody>
          <a:bodyPr/>
          <a:lstStyle/>
          <a:p>
            <a:r>
              <a:rPr lang="en-US" smtClean="0"/>
              <a:t>© 2013 AdvancED</a:t>
            </a:r>
            <a:endParaRPr lang="en-US" dirty="0"/>
          </a:p>
        </p:txBody>
      </p:sp>
      <p:sp>
        <p:nvSpPr>
          <p:cNvPr id="3" name="Slide Number Placeholder 2"/>
          <p:cNvSpPr>
            <a:spLocks noGrp="1"/>
          </p:cNvSpPr>
          <p:nvPr>
            <p:ph type="sldNum" sz="quarter" idx="15"/>
          </p:nvPr>
        </p:nvSpPr>
        <p:spPr/>
        <p:txBody>
          <a:bodyPr/>
          <a:lstStyle/>
          <a:p>
            <a:fld id="{C4CEF29E-2A1A-4B80-8AA3-CF47BB693557}" type="slidenum">
              <a:rPr lang="en-US" smtClean="0"/>
              <a:pPr/>
              <a:t>3</a:t>
            </a:fld>
            <a:endParaRPr lang="en-US" dirty="0"/>
          </a:p>
        </p:txBody>
      </p:sp>
    </p:spTree>
    <p:extLst>
      <p:ext uri="{BB962C8B-B14F-4D97-AF65-F5344CB8AC3E}">
        <p14:creationId xmlns:p14="http://schemas.microsoft.com/office/powerpoint/2010/main" val="42164492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750"/>
                                        <p:tgtEl>
                                          <p:spTgt spid="5">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750"/>
                                        <p:tgtEl>
                                          <p:spTgt spid="5">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750"/>
                                        <p:tgtEl>
                                          <p:spTgt spid="5">
                                            <p:txEl>
                                              <p:pRg st="2" end="2"/>
                                            </p:tx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dirty="0" smtClean="0"/>
              <a:t>External Review</a:t>
            </a:r>
          </a:p>
        </p:txBody>
      </p:sp>
      <p:sp>
        <p:nvSpPr>
          <p:cNvPr id="29699" name="Rectangle 3"/>
          <p:cNvSpPr>
            <a:spLocks noGrp="1"/>
          </p:cNvSpPr>
          <p:nvPr>
            <p:ph idx="1"/>
          </p:nvPr>
        </p:nvSpPr>
        <p:spPr/>
        <p:txBody>
          <a:bodyPr>
            <a:normAutofit/>
          </a:bodyPr>
          <a:lstStyle/>
          <a:p>
            <a:r>
              <a:rPr lang="en-US" dirty="0" smtClean="0"/>
              <a:t>	The External Review Team</a:t>
            </a:r>
          </a:p>
          <a:p>
            <a:pPr lvl="1"/>
            <a:r>
              <a:rPr lang="en-US" dirty="0" smtClean="0"/>
              <a:t>Comprised of professional peers with diverse experience and rich contextual perspective</a:t>
            </a:r>
          </a:p>
          <a:p>
            <a:pPr lvl="1"/>
            <a:r>
              <a:rPr lang="en-US" dirty="0" smtClean="0"/>
              <a:t>Determines the institution’s effectiveness in meeting the requirements of accreditation</a:t>
            </a:r>
          </a:p>
          <a:p>
            <a:r>
              <a:rPr lang="en-US" dirty="0" smtClean="0"/>
              <a:t>	The External Review Process</a:t>
            </a:r>
          </a:p>
          <a:p>
            <a:pPr lvl="1"/>
            <a:r>
              <a:rPr lang="en-US" dirty="0" smtClean="0"/>
              <a:t>Provides analysis and evaluation</a:t>
            </a:r>
          </a:p>
          <a:p>
            <a:pPr lvl="1"/>
            <a:r>
              <a:rPr lang="en-US" dirty="0" smtClean="0"/>
              <a:t>Delivers valuable feedback and direction for improvement</a:t>
            </a:r>
          </a:p>
        </p:txBody>
      </p:sp>
      <p:sp>
        <p:nvSpPr>
          <p:cNvPr id="5" name="Footer Placeholder 4"/>
          <p:cNvSpPr>
            <a:spLocks noGrp="1"/>
          </p:cNvSpPr>
          <p:nvPr>
            <p:ph type="ftr" sz="quarter" idx="10"/>
          </p:nvPr>
        </p:nvSpPr>
        <p:spPr/>
        <p:txBody>
          <a:bodyPr/>
          <a:lstStyle/>
          <a:p>
            <a:r>
              <a:rPr lang="en-US" smtClean="0"/>
              <a:t>© 2013 AdvancED</a:t>
            </a:r>
            <a:endParaRPr lang="en-US" dirty="0"/>
          </a:p>
        </p:txBody>
      </p:sp>
      <p:sp>
        <p:nvSpPr>
          <p:cNvPr id="6" name="Slide Number Placeholder 5"/>
          <p:cNvSpPr>
            <a:spLocks noGrp="1"/>
          </p:cNvSpPr>
          <p:nvPr>
            <p:ph type="sldNum" sz="quarter" idx="11"/>
          </p:nvPr>
        </p:nvSpPr>
        <p:spPr/>
        <p:txBody>
          <a:bodyPr/>
          <a:lstStyle/>
          <a:p>
            <a:fld id="{C4CEF29E-2A1A-4B80-8AA3-CF47BB693557}" type="slidenum">
              <a:rPr lang="en-US" smtClean="0"/>
              <a:pPr/>
              <a:t>4</a:t>
            </a:fld>
            <a:endParaRPr lang="en-US" dirty="0"/>
          </a:p>
        </p:txBody>
      </p:sp>
    </p:spTree>
    <p:extLst>
      <p:ext uri="{BB962C8B-B14F-4D97-AF65-F5344CB8AC3E}">
        <p14:creationId xmlns:p14="http://schemas.microsoft.com/office/powerpoint/2010/main" val="20164858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750"/>
                                        <p:tgtEl>
                                          <p:spTgt spid="2969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wipe(left)">
                                      <p:cBhvr>
                                        <p:cTn id="10" dur="2000"/>
                                        <p:tgtEl>
                                          <p:spTgt spid="2969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wipe(left)">
                                      <p:cBhvr>
                                        <p:cTn id="13" dur="2000"/>
                                        <p:tgtEl>
                                          <p:spTgt spid="296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1000"/>
                                  </p:stCondLst>
                                  <p:childTnLst>
                                    <p:set>
                                      <p:cBhvr>
                                        <p:cTn id="17" dur="1" fill="hold">
                                          <p:stCondLst>
                                            <p:cond delay="0"/>
                                          </p:stCondLst>
                                        </p:cTn>
                                        <p:tgtEl>
                                          <p:spTgt spid="29699">
                                            <p:txEl>
                                              <p:pRg st="3" end="3"/>
                                            </p:txEl>
                                          </p:spTgt>
                                        </p:tgtEl>
                                        <p:attrNameLst>
                                          <p:attrName>style.visibility</p:attrName>
                                        </p:attrNameLst>
                                      </p:cBhvr>
                                      <p:to>
                                        <p:strVal val="visible"/>
                                      </p:to>
                                    </p:set>
                                    <p:animEffect transition="in" filter="wipe(left)">
                                      <p:cBhvr>
                                        <p:cTn id="18" dur="750"/>
                                        <p:tgtEl>
                                          <p:spTgt spid="2969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animEffect transition="in" filter="wipe(left)">
                                      <p:cBhvr>
                                        <p:cTn id="21" dur="2000"/>
                                        <p:tgtEl>
                                          <p:spTgt spid="2969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699">
                                            <p:txEl>
                                              <p:pRg st="5" end="5"/>
                                            </p:txEl>
                                          </p:spTgt>
                                        </p:tgtEl>
                                        <p:attrNameLst>
                                          <p:attrName>style.visibility</p:attrName>
                                        </p:attrNameLst>
                                      </p:cBhvr>
                                      <p:to>
                                        <p:strVal val="visible"/>
                                      </p:to>
                                    </p:set>
                                    <p:animEffect transition="in" filter="wipe(left)">
                                      <p:cBhvr>
                                        <p:cTn id="24" dur="20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 &amp; Observations</a:t>
            </a:r>
            <a:endParaRPr lang="en-US" dirty="0"/>
          </a:p>
        </p:txBody>
      </p:sp>
      <p:sp>
        <p:nvSpPr>
          <p:cNvPr id="3" name="Content Placeholder 2"/>
          <p:cNvSpPr>
            <a:spLocks noGrp="1"/>
          </p:cNvSpPr>
          <p:nvPr>
            <p:ph type="body" sz="quarter" idx="13"/>
          </p:nvPr>
        </p:nvSpPr>
        <p:spPr/>
        <p:txBody>
          <a:bodyPr/>
          <a:lstStyle/>
          <a:p>
            <a:r>
              <a:rPr lang="en-US" sz="2800" dirty="0" smtClean="0"/>
              <a:t> </a:t>
            </a:r>
            <a:r>
              <a:rPr lang="en-US" sz="1800" dirty="0" smtClean="0"/>
              <a:t>Stakeholder</a:t>
            </a:r>
            <a:r>
              <a:rPr lang="en-US" sz="2800" dirty="0" smtClean="0"/>
              <a:t> </a:t>
            </a:r>
            <a:r>
              <a:rPr lang="en-US" sz="1800" dirty="0" smtClean="0"/>
              <a:t>Interviews</a:t>
            </a:r>
          </a:p>
          <a:p>
            <a:pPr lvl="1">
              <a:buNone/>
            </a:pPr>
            <a:r>
              <a:rPr lang="en-US" sz="1800" dirty="0" smtClean="0"/>
              <a:t>58 Administrators</a:t>
            </a:r>
          </a:p>
          <a:p>
            <a:pPr lvl="1">
              <a:buNone/>
            </a:pPr>
            <a:r>
              <a:rPr lang="en-US" sz="1800" dirty="0" smtClean="0"/>
              <a:t>26 Teacher</a:t>
            </a:r>
          </a:p>
          <a:p>
            <a:pPr lvl="1">
              <a:buNone/>
            </a:pPr>
            <a:r>
              <a:rPr lang="en-US" sz="1800" dirty="0" smtClean="0"/>
              <a:t>82 Students</a:t>
            </a:r>
          </a:p>
          <a:p>
            <a:pPr lvl="1">
              <a:buNone/>
            </a:pPr>
            <a:r>
              <a:rPr lang="en-US" sz="1800" dirty="0"/>
              <a:t> </a:t>
            </a:r>
            <a:r>
              <a:rPr lang="en-US" sz="1800" dirty="0" smtClean="0"/>
              <a:t>5 Parents</a:t>
            </a:r>
          </a:p>
          <a:p>
            <a:pPr lvl="1">
              <a:buNone/>
            </a:pPr>
            <a:r>
              <a:rPr lang="en-US" sz="1800" dirty="0" smtClean="0"/>
              <a:t> 4 Board of Education </a:t>
            </a:r>
          </a:p>
          <a:p>
            <a:pPr lvl="1">
              <a:buNone/>
            </a:pPr>
            <a:r>
              <a:rPr lang="en-US" sz="1800" dirty="0" smtClean="0"/>
              <a:t>Total Stakeholders Interviewed   175</a:t>
            </a:r>
          </a:p>
          <a:p>
            <a:r>
              <a:rPr lang="en-US" sz="1800" dirty="0" smtClean="0">
                <a:solidFill>
                  <a:srgbClr val="FF0000"/>
                </a:solidFill>
              </a:rPr>
              <a:t>  </a:t>
            </a:r>
            <a:r>
              <a:rPr lang="en-US" sz="1800" dirty="0" smtClean="0"/>
              <a:t>Effective Learning Environment Observations </a:t>
            </a:r>
            <a:r>
              <a:rPr lang="en-US" sz="1800" dirty="0"/>
              <a:t> </a:t>
            </a:r>
            <a:r>
              <a:rPr lang="en-US" sz="1800" dirty="0" smtClean="0"/>
              <a:t>32</a:t>
            </a:r>
          </a:p>
          <a:p>
            <a:endParaRPr lang="en-US" sz="1800" dirty="0"/>
          </a:p>
        </p:txBody>
      </p:sp>
      <p:sp>
        <p:nvSpPr>
          <p:cNvPr id="4" name="Footer Placeholder 3"/>
          <p:cNvSpPr>
            <a:spLocks noGrp="1"/>
          </p:cNvSpPr>
          <p:nvPr>
            <p:ph type="ftr" sz="quarter" idx="14"/>
          </p:nvPr>
        </p:nvSpPr>
        <p:spPr/>
        <p:txBody>
          <a:bodyPr/>
          <a:lstStyle/>
          <a:p>
            <a:pPr>
              <a:defRPr/>
            </a:pPr>
            <a:r>
              <a:rPr lang="en-US" smtClean="0"/>
              <a:t>© 2013 AdvancED</a:t>
            </a:r>
            <a:endParaRPr lang="en-US" dirty="0"/>
          </a:p>
        </p:txBody>
      </p:sp>
      <p:sp>
        <p:nvSpPr>
          <p:cNvPr id="5" name="Slide Number Placeholder 4"/>
          <p:cNvSpPr>
            <a:spLocks noGrp="1"/>
          </p:cNvSpPr>
          <p:nvPr>
            <p:ph type="sldNum" sz="quarter" idx="15"/>
          </p:nvPr>
        </p:nvSpPr>
        <p:spPr/>
        <p:txBody>
          <a:bodyPr/>
          <a:lstStyle/>
          <a:p>
            <a:pPr>
              <a:defRPr/>
            </a:pPr>
            <a:fld id="{C4CEF29E-2A1A-4B80-8AA3-CF47BB693557}" type="slidenum">
              <a:rPr lang="en-US" smtClean="0"/>
              <a:pPr>
                <a:defRPr/>
              </a:pPr>
              <a:t>5</a:t>
            </a:fld>
            <a:endParaRPr lang="en-US" dirty="0"/>
          </a:p>
        </p:txBody>
      </p:sp>
    </p:spTree>
    <p:extLst>
      <p:ext uri="{BB962C8B-B14F-4D97-AF65-F5344CB8AC3E}">
        <p14:creationId xmlns:p14="http://schemas.microsoft.com/office/powerpoint/2010/main" val="4123190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Environment Ratings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6234021"/>
              </p:ext>
            </p:extLst>
          </p:nvPr>
        </p:nvGraphicFramePr>
        <p:xfrm>
          <a:off x="557214" y="1662113"/>
          <a:ext cx="8129846" cy="5120640"/>
        </p:xfrm>
        <a:graphic>
          <a:graphicData uri="http://schemas.openxmlformats.org/drawingml/2006/table">
            <a:tbl>
              <a:tblPr firstRow="1" bandRow="1">
                <a:tableStyleId>{BC89EF96-8CEA-46FF-86C4-4CE0E7609802}</a:tableStyleId>
              </a:tblPr>
              <a:tblGrid>
                <a:gridCol w="492719"/>
                <a:gridCol w="6302683"/>
                <a:gridCol w="1334444"/>
              </a:tblGrid>
              <a:tr h="731520">
                <a:tc>
                  <a:txBody>
                    <a:bodyPr/>
                    <a:lstStyle/>
                    <a:p>
                      <a:pPr algn="ctr"/>
                      <a:r>
                        <a:rPr lang="en-US" sz="2400" b="1" dirty="0" smtClean="0"/>
                        <a:t>1</a:t>
                      </a:r>
                      <a:endParaRPr lang="en-US" sz="2400" b="1" dirty="0"/>
                    </a:p>
                  </a:txBody>
                  <a:tcPr marL="91709" marR="91709"/>
                </a:tc>
                <a:tc>
                  <a:txBody>
                    <a:bodyPr/>
                    <a:lstStyle/>
                    <a:p>
                      <a:pPr marL="0" marR="0" algn="l">
                        <a:spcBef>
                          <a:spcPts val="0"/>
                        </a:spcBef>
                        <a:spcAft>
                          <a:spcPts val="0"/>
                        </a:spcAft>
                      </a:pPr>
                      <a:r>
                        <a:rPr lang="en-US" sz="2400" b="0" kern="1600" dirty="0">
                          <a:effectLst/>
                          <a:latin typeface="Candara"/>
                          <a:ea typeface="Times New Roman"/>
                          <a:cs typeface="Times New Roman"/>
                        </a:rPr>
                        <a:t>Equitable Learning Environment</a:t>
                      </a:r>
                      <a:endParaRPr lang="en-US" sz="2400" dirty="0">
                        <a:effectLst/>
                        <a:latin typeface="Calibri"/>
                        <a:ea typeface="Times New Roman"/>
                        <a:cs typeface="Times New Roman"/>
                      </a:endParaRPr>
                    </a:p>
                  </a:txBody>
                  <a:tcPr marL="68781" marR="68781" marT="0" marB="0" anchor="ctr"/>
                </a:tc>
                <a:tc>
                  <a:txBody>
                    <a:bodyPr/>
                    <a:lstStyle/>
                    <a:p>
                      <a:pPr algn="ctr"/>
                      <a:r>
                        <a:rPr lang="en-US" sz="2400" b="0" dirty="0" smtClean="0">
                          <a:solidFill>
                            <a:schemeClr val="tx1"/>
                          </a:solidFill>
                        </a:rPr>
                        <a:t>2.71</a:t>
                      </a:r>
                      <a:endParaRPr lang="en-US" sz="2400" b="0" dirty="0">
                        <a:solidFill>
                          <a:schemeClr val="tx1"/>
                        </a:solidFill>
                      </a:endParaRPr>
                    </a:p>
                  </a:txBody>
                  <a:tcPr marL="91709" marR="91709" anchor="ctr"/>
                </a:tc>
              </a:tr>
              <a:tr h="731520">
                <a:tc>
                  <a:txBody>
                    <a:bodyPr/>
                    <a:lstStyle/>
                    <a:p>
                      <a:pPr algn="ctr"/>
                      <a:r>
                        <a:rPr lang="en-US" sz="2400" b="1" dirty="0" smtClean="0"/>
                        <a:t>2</a:t>
                      </a:r>
                      <a:endParaRPr lang="en-US" sz="2400" b="1" dirty="0"/>
                    </a:p>
                  </a:txBody>
                  <a:tcPr marL="91709" marR="91709"/>
                </a:tc>
                <a:tc>
                  <a:txBody>
                    <a:bodyPr/>
                    <a:lstStyle/>
                    <a:p>
                      <a:pPr marL="0" marR="0" algn="l">
                        <a:spcBef>
                          <a:spcPts val="0"/>
                        </a:spcBef>
                        <a:spcAft>
                          <a:spcPts val="0"/>
                        </a:spcAft>
                      </a:pPr>
                      <a:r>
                        <a:rPr lang="en-US" sz="2400" b="0" kern="1600" dirty="0">
                          <a:effectLst/>
                          <a:latin typeface="Candara"/>
                          <a:ea typeface="Times New Roman"/>
                          <a:cs typeface="Times New Roman"/>
                        </a:rPr>
                        <a:t>High Expectations Environment</a:t>
                      </a:r>
                      <a:endParaRPr lang="en-US" sz="2400" dirty="0">
                        <a:effectLst/>
                        <a:latin typeface="Calibri"/>
                        <a:ea typeface="Times New Roman"/>
                        <a:cs typeface="Times New Roman"/>
                      </a:endParaRPr>
                    </a:p>
                  </a:txBody>
                  <a:tcPr marL="68781" marR="68781" marT="0" marB="0" anchor="ctr"/>
                </a:tc>
                <a:tc>
                  <a:txBody>
                    <a:bodyPr/>
                    <a:lstStyle/>
                    <a:p>
                      <a:pPr algn="ctr"/>
                      <a:r>
                        <a:rPr lang="en-US" sz="2400" dirty="0" smtClean="0">
                          <a:solidFill>
                            <a:schemeClr val="tx1"/>
                          </a:solidFill>
                        </a:rPr>
                        <a:t>2.77</a:t>
                      </a:r>
                      <a:endParaRPr lang="en-US" sz="2400" dirty="0">
                        <a:solidFill>
                          <a:schemeClr val="tx1"/>
                        </a:solidFill>
                      </a:endParaRPr>
                    </a:p>
                  </a:txBody>
                  <a:tcPr marL="91709" marR="91709" anchor="ctr"/>
                </a:tc>
              </a:tr>
              <a:tr h="731520">
                <a:tc>
                  <a:txBody>
                    <a:bodyPr/>
                    <a:lstStyle/>
                    <a:p>
                      <a:pPr algn="ctr"/>
                      <a:r>
                        <a:rPr lang="en-US" sz="2400" b="1" dirty="0" smtClean="0"/>
                        <a:t>3</a:t>
                      </a:r>
                      <a:endParaRPr lang="en-US" sz="2400" b="1" dirty="0"/>
                    </a:p>
                  </a:txBody>
                  <a:tcPr marL="91709" marR="91709"/>
                </a:tc>
                <a:tc>
                  <a:txBody>
                    <a:bodyPr/>
                    <a:lstStyle/>
                    <a:p>
                      <a:pPr marL="0" marR="0" algn="l">
                        <a:spcBef>
                          <a:spcPts val="0"/>
                        </a:spcBef>
                        <a:spcAft>
                          <a:spcPts val="0"/>
                        </a:spcAft>
                      </a:pPr>
                      <a:r>
                        <a:rPr lang="en-US" sz="2400" b="0" kern="1600" dirty="0">
                          <a:effectLst/>
                          <a:latin typeface="Candara"/>
                          <a:ea typeface="Times New Roman"/>
                          <a:cs typeface="Times New Roman"/>
                        </a:rPr>
                        <a:t>Supportive Learning Environment</a:t>
                      </a:r>
                      <a:endParaRPr lang="en-US" sz="2400" dirty="0">
                        <a:effectLst/>
                        <a:latin typeface="Calibri"/>
                        <a:ea typeface="Times New Roman"/>
                        <a:cs typeface="Times New Roman"/>
                      </a:endParaRPr>
                    </a:p>
                  </a:txBody>
                  <a:tcPr marL="68781" marR="68781" marT="0" marB="0" anchor="ctr"/>
                </a:tc>
                <a:tc>
                  <a:txBody>
                    <a:bodyPr/>
                    <a:lstStyle/>
                    <a:p>
                      <a:pPr algn="ctr"/>
                      <a:r>
                        <a:rPr lang="en-US" sz="2400" dirty="0" smtClean="0">
                          <a:solidFill>
                            <a:schemeClr val="tx1"/>
                          </a:solidFill>
                        </a:rPr>
                        <a:t>2.99</a:t>
                      </a:r>
                      <a:endParaRPr lang="en-US" sz="2400" dirty="0">
                        <a:solidFill>
                          <a:schemeClr val="tx1"/>
                        </a:solidFill>
                      </a:endParaRPr>
                    </a:p>
                  </a:txBody>
                  <a:tcPr marL="91709" marR="91709" anchor="ctr"/>
                </a:tc>
              </a:tr>
              <a:tr h="731520">
                <a:tc>
                  <a:txBody>
                    <a:bodyPr/>
                    <a:lstStyle/>
                    <a:p>
                      <a:pPr algn="ctr"/>
                      <a:r>
                        <a:rPr lang="en-US" sz="2400" b="1" dirty="0" smtClean="0"/>
                        <a:t>4</a:t>
                      </a:r>
                      <a:endParaRPr lang="en-US" sz="2400" b="1" dirty="0"/>
                    </a:p>
                  </a:txBody>
                  <a:tcPr marL="91709" marR="91709"/>
                </a:tc>
                <a:tc>
                  <a:txBody>
                    <a:bodyPr/>
                    <a:lstStyle/>
                    <a:p>
                      <a:pPr marL="0" marR="0" algn="l">
                        <a:spcBef>
                          <a:spcPts val="0"/>
                        </a:spcBef>
                        <a:spcAft>
                          <a:spcPts val="0"/>
                        </a:spcAft>
                      </a:pPr>
                      <a:r>
                        <a:rPr lang="en-US" sz="2400" b="0" kern="1600" dirty="0">
                          <a:effectLst/>
                          <a:latin typeface="Candara"/>
                          <a:ea typeface="Times New Roman"/>
                          <a:cs typeface="Times New Roman"/>
                        </a:rPr>
                        <a:t>Active Learning Environment</a:t>
                      </a:r>
                      <a:endParaRPr lang="en-US" sz="2400" dirty="0">
                        <a:effectLst/>
                        <a:latin typeface="Calibri"/>
                        <a:ea typeface="Times New Roman"/>
                        <a:cs typeface="Times New Roman"/>
                      </a:endParaRPr>
                    </a:p>
                  </a:txBody>
                  <a:tcPr marL="68781" marR="68781" marT="0" marB="0" anchor="ctr"/>
                </a:tc>
                <a:tc>
                  <a:txBody>
                    <a:bodyPr/>
                    <a:lstStyle/>
                    <a:p>
                      <a:pPr algn="ctr"/>
                      <a:r>
                        <a:rPr lang="en-US" sz="2400" dirty="0" smtClean="0">
                          <a:solidFill>
                            <a:schemeClr val="tx1"/>
                          </a:solidFill>
                        </a:rPr>
                        <a:t>2.88</a:t>
                      </a:r>
                      <a:endParaRPr lang="en-US" sz="2400" dirty="0">
                        <a:solidFill>
                          <a:schemeClr val="tx1"/>
                        </a:solidFill>
                      </a:endParaRPr>
                    </a:p>
                  </a:txBody>
                  <a:tcPr marL="91709" marR="91709" anchor="ctr"/>
                </a:tc>
              </a:tr>
              <a:tr h="731520">
                <a:tc>
                  <a:txBody>
                    <a:bodyPr/>
                    <a:lstStyle/>
                    <a:p>
                      <a:pPr algn="ctr"/>
                      <a:r>
                        <a:rPr lang="en-US" sz="2400" b="1" dirty="0" smtClean="0"/>
                        <a:t>5</a:t>
                      </a:r>
                      <a:endParaRPr lang="en-US" sz="2400" b="1" dirty="0"/>
                    </a:p>
                  </a:txBody>
                  <a:tcPr marL="91709" marR="91709"/>
                </a:tc>
                <a:tc>
                  <a:txBody>
                    <a:bodyPr/>
                    <a:lstStyle/>
                    <a:p>
                      <a:pPr marL="0" marR="0" algn="l">
                        <a:spcBef>
                          <a:spcPts val="0"/>
                        </a:spcBef>
                        <a:spcAft>
                          <a:spcPts val="0"/>
                        </a:spcAft>
                      </a:pPr>
                      <a:r>
                        <a:rPr lang="en-US" sz="2400" b="0" kern="1600" dirty="0">
                          <a:effectLst/>
                          <a:latin typeface="Candara"/>
                          <a:ea typeface="Times New Roman"/>
                          <a:cs typeface="Times New Roman"/>
                        </a:rPr>
                        <a:t>Progress Monitoring and Feedback Environment</a:t>
                      </a:r>
                      <a:endParaRPr lang="en-US" sz="2400" dirty="0">
                        <a:effectLst/>
                        <a:latin typeface="Calibri"/>
                        <a:ea typeface="Times New Roman"/>
                        <a:cs typeface="Times New Roman"/>
                      </a:endParaRPr>
                    </a:p>
                  </a:txBody>
                  <a:tcPr marL="68781" marR="68781" marT="0" marB="0" anchor="ctr"/>
                </a:tc>
                <a:tc>
                  <a:txBody>
                    <a:bodyPr/>
                    <a:lstStyle/>
                    <a:p>
                      <a:pPr algn="ctr"/>
                      <a:r>
                        <a:rPr lang="en-US" sz="2400" dirty="0" smtClean="0">
                          <a:solidFill>
                            <a:schemeClr val="tx1"/>
                          </a:solidFill>
                        </a:rPr>
                        <a:t>2.81</a:t>
                      </a:r>
                      <a:endParaRPr lang="en-US" sz="2400" dirty="0">
                        <a:solidFill>
                          <a:schemeClr val="tx1"/>
                        </a:solidFill>
                      </a:endParaRPr>
                    </a:p>
                  </a:txBody>
                  <a:tcPr marL="91709" marR="91709" anchor="ctr"/>
                </a:tc>
              </a:tr>
              <a:tr h="731520">
                <a:tc>
                  <a:txBody>
                    <a:bodyPr/>
                    <a:lstStyle/>
                    <a:p>
                      <a:pPr algn="ctr"/>
                      <a:r>
                        <a:rPr lang="en-US" sz="2400" b="1" dirty="0" smtClean="0"/>
                        <a:t>6</a:t>
                      </a:r>
                      <a:endParaRPr lang="en-US" sz="2400" b="1" dirty="0"/>
                    </a:p>
                  </a:txBody>
                  <a:tcPr marL="91709" marR="91709"/>
                </a:tc>
                <a:tc>
                  <a:txBody>
                    <a:bodyPr/>
                    <a:lstStyle/>
                    <a:p>
                      <a:pPr marL="0" marR="0" algn="l">
                        <a:spcBef>
                          <a:spcPts val="0"/>
                        </a:spcBef>
                        <a:spcAft>
                          <a:spcPts val="0"/>
                        </a:spcAft>
                      </a:pPr>
                      <a:r>
                        <a:rPr lang="en-US" sz="2400" b="0" kern="1600" dirty="0">
                          <a:effectLst/>
                          <a:latin typeface="Candara"/>
                          <a:ea typeface="Times New Roman"/>
                          <a:cs typeface="Times New Roman"/>
                        </a:rPr>
                        <a:t>Well-Managed Learning Environment</a:t>
                      </a:r>
                      <a:endParaRPr lang="en-US" sz="2400" dirty="0">
                        <a:effectLst/>
                        <a:latin typeface="Calibri"/>
                        <a:ea typeface="Times New Roman"/>
                        <a:cs typeface="Times New Roman"/>
                      </a:endParaRPr>
                    </a:p>
                  </a:txBody>
                  <a:tcPr marL="68781" marR="68781" marT="0" marB="0" anchor="ctr"/>
                </a:tc>
                <a:tc>
                  <a:txBody>
                    <a:bodyPr/>
                    <a:lstStyle/>
                    <a:p>
                      <a:pPr algn="ctr"/>
                      <a:r>
                        <a:rPr lang="en-US" sz="2400" dirty="0" smtClean="0">
                          <a:solidFill>
                            <a:schemeClr val="tx1"/>
                          </a:solidFill>
                        </a:rPr>
                        <a:t>3.20</a:t>
                      </a:r>
                      <a:endParaRPr lang="en-US" sz="2400" dirty="0">
                        <a:solidFill>
                          <a:schemeClr val="tx1"/>
                        </a:solidFill>
                      </a:endParaRPr>
                    </a:p>
                  </a:txBody>
                  <a:tcPr marL="91709" marR="91709" anchor="ctr"/>
                </a:tc>
              </a:tr>
              <a:tr h="731520">
                <a:tc>
                  <a:txBody>
                    <a:bodyPr/>
                    <a:lstStyle/>
                    <a:p>
                      <a:pPr algn="ctr"/>
                      <a:r>
                        <a:rPr lang="en-US" sz="2400" b="1" dirty="0" smtClean="0"/>
                        <a:t>7</a:t>
                      </a:r>
                      <a:endParaRPr lang="en-US" sz="2400" b="1" dirty="0"/>
                    </a:p>
                  </a:txBody>
                  <a:tcPr marL="91709" marR="91709"/>
                </a:tc>
                <a:tc>
                  <a:txBody>
                    <a:bodyPr/>
                    <a:lstStyle/>
                    <a:p>
                      <a:pPr marL="0" marR="0" algn="l">
                        <a:spcBef>
                          <a:spcPts val="0"/>
                        </a:spcBef>
                        <a:spcAft>
                          <a:spcPts val="0"/>
                        </a:spcAft>
                      </a:pPr>
                      <a:r>
                        <a:rPr lang="en-US" sz="2400" b="0" kern="1600" dirty="0">
                          <a:effectLst/>
                          <a:latin typeface="Candara"/>
                          <a:ea typeface="Times New Roman"/>
                          <a:cs typeface="Times New Roman"/>
                        </a:rPr>
                        <a:t>Digital Learning Environment</a:t>
                      </a:r>
                      <a:endParaRPr lang="en-US" sz="2400" dirty="0">
                        <a:effectLst/>
                        <a:latin typeface="Calibri"/>
                        <a:ea typeface="Times New Roman"/>
                        <a:cs typeface="Times New Roman"/>
                      </a:endParaRPr>
                    </a:p>
                  </a:txBody>
                  <a:tcPr marL="68781" marR="68781" marT="0" marB="0" anchor="ctr"/>
                </a:tc>
                <a:tc>
                  <a:txBody>
                    <a:bodyPr/>
                    <a:lstStyle/>
                    <a:p>
                      <a:pPr algn="ctr"/>
                      <a:r>
                        <a:rPr lang="en-US" sz="2400" dirty="0" smtClean="0">
                          <a:solidFill>
                            <a:schemeClr val="tx1"/>
                          </a:solidFill>
                        </a:rPr>
                        <a:t>1.61</a:t>
                      </a:r>
                      <a:endParaRPr lang="en-US" sz="2400" dirty="0">
                        <a:solidFill>
                          <a:schemeClr val="tx1"/>
                        </a:solidFill>
                      </a:endParaRPr>
                    </a:p>
                  </a:txBody>
                  <a:tcPr marL="91709" marR="91709" anchor="ctr"/>
                </a:tc>
              </a:tr>
            </a:tbl>
          </a:graphicData>
        </a:graphic>
      </p:graphicFrame>
      <p:sp>
        <p:nvSpPr>
          <p:cNvPr id="7" name="Footer Placeholder 6"/>
          <p:cNvSpPr>
            <a:spLocks noGrp="1"/>
          </p:cNvSpPr>
          <p:nvPr>
            <p:ph type="ftr" sz="quarter" idx="10"/>
          </p:nvPr>
        </p:nvSpPr>
        <p:spPr/>
        <p:txBody>
          <a:bodyPr/>
          <a:lstStyle/>
          <a:p>
            <a:pPr>
              <a:defRPr/>
            </a:pPr>
            <a:r>
              <a:rPr lang="en-US" smtClean="0"/>
              <a:t>© 2013 AdvancED</a:t>
            </a:r>
            <a:endParaRPr lang="en-US" dirty="0"/>
          </a:p>
        </p:txBody>
      </p:sp>
    </p:spTree>
    <p:extLst>
      <p:ext uri="{BB962C8B-B14F-4D97-AF65-F5344CB8AC3E}">
        <p14:creationId xmlns:p14="http://schemas.microsoft.com/office/powerpoint/2010/main" val="2490274433"/>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 2013 AdvancED</a:t>
            </a:r>
            <a:endParaRPr lang="en-US" dirty="0"/>
          </a:p>
        </p:txBody>
      </p:sp>
      <p:sp>
        <p:nvSpPr>
          <p:cNvPr id="3" name="Slide Number Placeholder 2"/>
          <p:cNvSpPr>
            <a:spLocks noGrp="1"/>
          </p:cNvSpPr>
          <p:nvPr>
            <p:ph type="sldNum" sz="quarter" idx="11"/>
          </p:nvPr>
        </p:nvSpPr>
        <p:spPr/>
        <p:txBody>
          <a:bodyPr/>
          <a:lstStyle/>
          <a:p>
            <a:pPr>
              <a:defRPr/>
            </a:pPr>
            <a:fld id="{1CBDD0F8-F57E-4DEE-BB9C-2A5D8C50B3AC}" type="slidenum">
              <a:rPr lang="en-US" smtClean="0"/>
              <a:pPr>
                <a:defRPr/>
              </a:pPr>
              <a:t>7</a:t>
            </a:fld>
            <a:endParaRPr lang="en-US" dirty="0"/>
          </a:p>
        </p:txBody>
      </p:sp>
      <p:sp>
        <p:nvSpPr>
          <p:cNvPr id="4" name="Title 3"/>
          <p:cNvSpPr>
            <a:spLocks noGrp="1"/>
          </p:cNvSpPr>
          <p:nvPr>
            <p:ph type="title"/>
          </p:nvPr>
        </p:nvSpPr>
        <p:spPr>
          <a:xfrm>
            <a:off x="613835" y="444725"/>
            <a:ext cx="8072967" cy="990600"/>
          </a:xfrm>
        </p:spPr>
        <p:txBody>
          <a:bodyPr/>
          <a:lstStyle/>
          <a:p>
            <a:r>
              <a:rPr lang="en-US" dirty="0" smtClean="0"/>
              <a:t>Index </a:t>
            </a:r>
            <a:r>
              <a:rPr lang="en-US" dirty="0"/>
              <a:t>of Educational </a:t>
            </a:r>
            <a:r>
              <a:rPr lang="en-US" dirty="0" smtClean="0"/>
              <a:t>Quality</a:t>
            </a:r>
            <a:endParaRPr lang="en-US" dirty="0"/>
          </a:p>
        </p:txBody>
      </p:sp>
      <p:sp>
        <p:nvSpPr>
          <p:cNvPr id="6" name="Rectangle 5"/>
          <p:cNvSpPr/>
          <p:nvPr/>
        </p:nvSpPr>
        <p:spPr>
          <a:xfrm>
            <a:off x="1006749" y="2989512"/>
            <a:ext cx="7078227" cy="294301"/>
          </a:xfrm>
          <a:prstGeom prst="rect">
            <a:avLst/>
          </a:prstGeom>
          <a:gradFill flip="none" rotWithShape="1">
            <a:gsLst>
              <a:gs pos="0">
                <a:srgbClr val="FF0000"/>
              </a:gs>
              <a:gs pos="100000">
                <a:srgbClr val="00FF00"/>
              </a:gs>
              <a:gs pos="49000">
                <a:srgbClr val="FFFF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06749" y="4133255"/>
            <a:ext cx="7078227" cy="294301"/>
          </a:xfrm>
          <a:prstGeom prst="rect">
            <a:avLst/>
          </a:prstGeom>
          <a:gradFill flip="none" rotWithShape="1">
            <a:gsLst>
              <a:gs pos="0">
                <a:srgbClr val="FF0000"/>
              </a:gs>
              <a:gs pos="100000">
                <a:srgbClr val="00FF00"/>
              </a:gs>
              <a:gs pos="49000">
                <a:srgbClr val="FFFF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006749" y="5307977"/>
            <a:ext cx="7078227" cy="294301"/>
          </a:xfrm>
          <a:prstGeom prst="rect">
            <a:avLst/>
          </a:prstGeom>
          <a:gradFill flip="none" rotWithShape="1">
            <a:gsLst>
              <a:gs pos="0">
                <a:srgbClr val="FF0000"/>
              </a:gs>
              <a:gs pos="100000">
                <a:srgbClr val="00FF00"/>
              </a:gs>
              <a:gs pos="49000">
                <a:srgbClr val="FFFF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006749" y="1758342"/>
            <a:ext cx="7078227" cy="457200"/>
          </a:xfrm>
          <a:prstGeom prst="rect">
            <a:avLst/>
          </a:prstGeom>
          <a:gradFill flip="none" rotWithShape="1">
            <a:gsLst>
              <a:gs pos="0">
                <a:srgbClr val="FF0000"/>
              </a:gs>
              <a:gs pos="100000">
                <a:srgbClr val="00FF00"/>
              </a:gs>
              <a:gs pos="49000">
                <a:srgbClr val="FFFF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5850329" y="2763167"/>
            <a:ext cx="457200" cy="495690"/>
            <a:chOff x="6078930" y="2772633"/>
            <a:chExt cx="457200" cy="495690"/>
          </a:xfrm>
        </p:grpSpPr>
        <p:sp>
          <p:nvSpPr>
            <p:cNvPr id="11" name="Isosceles Triangle 10"/>
            <p:cNvSpPr/>
            <p:nvPr/>
          </p:nvSpPr>
          <p:spPr>
            <a:xfrm rot="10800000">
              <a:off x="6078930" y="2989509"/>
              <a:ext cx="457200" cy="27881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78930" y="2772633"/>
              <a:ext cx="457200" cy="1828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319</a:t>
              </a:r>
              <a:endParaRPr lang="en-US" sz="1400" dirty="0"/>
            </a:p>
          </p:txBody>
        </p:sp>
      </p:grpSp>
      <p:grpSp>
        <p:nvGrpSpPr>
          <p:cNvPr id="44" name="Group 43"/>
          <p:cNvGrpSpPr/>
          <p:nvPr/>
        </p:nvGrpSpPr>
        <p:grpSpPr>
          <a:xfrm>
            <a:off x="6148702" y="5073357"/>
            <a:ext cx="457201" cy="495690"/>
            <a:chOff x="5006330" y="5106586"/>
            <a:chExt cx="457201" cy="495690"/>
          </a:xfrm>
        </p:grpSpPr>
        <p:sp>
          <p:nvSpPr>
            <p:cNvPr id="17" name="Isosceles Triangle 16"/>
            <p:cNvSpPr/>
            <p:nvPr/>
          </p:nvSpPr>
          <p:spPr>
            <a:xfrm rot="10800000">
              <a:off x="5006331" y="5323462"/>
              <a:ext cx="457200" cy="27881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006330" y="5106586"/>
              <a:ext cx="457200" cy="1828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338</a:t>
              </a:r>
              <a:endParaRPr lang="en-US" sz="1400" dirty="0"/>
            </a:p>
          </p:txBody>
        </p:sp>
      </p:grpSp>
      <p:sp>
        <p:nvSpPr>
          <p:cNvPr id="19" name="TextBox 18"/>
          <p:cNvSpPr txBox="1"/>
          <p:nvPr/>
        </p:nvSpPr>
        <p:spPr>
          <a:xfrm>
            <a:off x="898066" y="5540319"/>
            <a:ext cx="458780" cy="307777"/>
          </a:xfrm>
          <a:prstGeom prst="rect">
            <a:avLst/>
          </a:prstGeom>
          <a:noFill/>
        </p:spPr>
        <p:txBody>
          <a:bodyPr wrap="none" rtlCol="0">
            <a:spAutoFit/>
          </a:bodyPr>
          <a:lstStyle/>
          <a:p>
            <a:r>
              <a:rPr lang="en-US" sz="1400" b="1" dirty="0" smtClean="0"/>
              <a:t>100</a:t>
            </a:r>
            <a:endParaRPr lang="en-US" sz="1400" b="1" dirty="0"/>
          </a:p>
        </p:txBody>
      </p:sp>
      <p:sp>
        <p:nvSpPr>
          <p:cNvPr id="20" name="TextBox 19"/>
          <p:cNvSpPr txBox="1"/>
          <p:nvPr/>
        </p:nvSpPr>
        <p:spPr>
          <a:xfrm>
            <a:off x="898066" y="4366607"/>
            <a:ext cx="458780" cy="307777"/>
          </a:xfrm>
          <a:prstGeom prst="rect">
            <a:avLst/>
          </a:prstGeom>
          <a:noFill/>
        </p:spPr>
        <p:txBody>
          <a:bodyPr wrap="none" rtlCol="0">
            <a:spAutoFit/>
          </a:bodyPr>
          <a:lstStyle/>
          <a:p>
            <a:r>
              <a:rPr lang="en-US" sz="1400" b="1" dirty="0" smtClean="0"/>
              <a:t>100</a:t>
            </a:r>
            <a:endParaRPr lang="en-US" sz="1400" b="1" dirty="0"/>
          </a:p>
        </p:txBody>
      </p:sp>
      <p:sp>
        <p:nvSpPr>
          <p:cNvPr id="21" name="TextBox 20"/>
          <p:cNvSpPr txBox="1"/>
          <p:nvPr/>
        </p:nvSpPr>
        <p:spPr>
          <a:xfrm>
            <a:off x="898066" y="3216819"/>
            <a:ext cx="458780" cy="307777"/>
          </a:xfrm>
          <a:prstGeom prst="rect">
            <a:avLst/>
          </a:prstGeom>
          <a:noFill/>
        </p:spPr>
        <p:txBody>
          <a:bodyPr wrap="none" rtlCol="0">
            <a:spAutoFit/>
          </a:bodyPr>
          <a:lstStyle/>
          <a:p>
            <a:r>
              <a:rPr lang="en-US" sz="1400" b="1" dirty="0" smtClean="0"/>
              <a:t>100</a:t>
            </a:r>
            <a:endParaRPr lang="en-US" sz="1400" b="1" dirty="0"/>
          </a:p>
        </p:txBody>
      </p:sp>
      <p:sp>
        <p:nvSpPr>
          <p:cNvPr id="22" name="TextBox 21"/>
          <p:cNvSpPr txBox="1"/>
          <p:nvPr/>
        </p:nvSpPr>
        <p:spPr>
          <a:xfrm>
            <a:off x="898335" y="2116306"/>
            <a:ext cx="535724" cy="369332"/>
          </a:xfrm>
          <a:prstGeom prst="rect">
            <a:avLst/>
          </a:prstGeom>
          <a:noFill/>
        </p:spPr>
        <p:txBody>
          <a:bodyPr wrap="none" rtlCol="0">
            <a:spAutoFit/>
          </a:bodyPr>
          <a:lstStyle/>
          <a:p>
            <a:r>
              <a:rPr lang="en-US" b="1" dirty="0" smtClean="0"/>
              <a:t>100</a:t>
            </a:r>
            <a:endParaRPr lang="en-US" b="1" dirty="0"/>
          </a:p>
        </p:txBody>
      </p:sp>
      <p:sp>
        <p:nvSpPr>
          <p:cNvPr id="23" name="TextBox 22"/>
          <p:cNvSpPr txBox="1"/>
          <p:nvPr/>
        </p:nvSpPr>
        <p:spPr>
          <a:xfrm>
            <a:off x="7712985" y="5545355"/>
            <a:ext cx="458780" cy="307777"/>
          </a:xfrm>
          <a:prstGeom prst="rect">
            <a:avLst/>
          </a:prstGeom>
          <a:noFill/>
        </p:spPr>
        <p:txBody>
          <a:bodyPr wrap="none" rtlCol="0">
            <a:spAutoFit/>
          </a:bodyPr>
          <a:lstStyle/>
          <a:p>
            <a:r>
              <a:rPr lang="en-US" sz="1400" b="1" dirty="0"/>
              <a:t>4</a:t>
            </a:r>
            <a:r>
              <a:rPr lang="en-US" sz="1400" b="1" dirty="0" smtClean="0"/>
              <a:t>00</a:t>
            </a:r>
            <a:endParaRPr lang="en-US" sz="1400" b="1" dirty="0"/>
          </a:p>
        </p:txBody>
      </p:sp>
      <p:sp>
        <p:nvSpPr>
          <p:cNvPr id="24" name="TextBox 23"/>
          <p:cNvSpPr txBox="1"/>
          <p:nvPr/>
        </p:nvSpPr>
        <p:spPr>
          <a:xfrm>
            <a:off x="7712985" y="4371643"/>
            <a:ext cx="458780" cy="307777"/>
          </a:xfrm>
          <a:prstGeom prst="rect">
            <a:avLst/>
          </a:prstGeom>
          <a:noFill/>
        </p:spPr>
        <p:txBody>
          <a:bodyPr wrap="none" rtlCol="0">
            <a:spAutoFit/>
          </a:bodyPr>
          <a:lstStyle/>
          <a:p>
            <a:r>
              <a:rPr lang="en-US" sz="1400" b="1" dirty="0"/>
              <a:t>4</a:t>
            </a:r>
            <a:r>
              <a:rPr lang="en-US" sz="1400" b="1" dirty="0" smtClean="0"/>
              <a:t>00</a:t>
            </a:r>
            <a:endParaRPr lang="en-US" sz="1400" b="1" dirty="0"/>
          </a:p>
        </p:txBody>
      </p:sp>
      <p:sp>
        <p:nvSpPr>
          <p:cNvPr id="25" name="TextBox 24"/>
          <p:cNvSpPr txBox="1"/>
          <p:nvPr/>
        </p:nvSpPr>
        <p:spPr>
          <a:xfrm>
            <a:off x="7712985" y="3221855"/>
            <a:ext cx="458780" cy="307777"/>
          </a:xfrm>
          <a:prstGeom prst="rect">
            <a:avLst/>
          </a:prstGeom>
          <a:noFill/>
        </p:spPr>
        <p:txBody>
          <a:bodyPr wrap="none" rtlCol="0">
            <a:spAutoFit/>
          </a:bodyPr>
          <a:lstStyle/>
          <a:p>
            <a:r>
              <a:rPr lang="en-US" sz="1400" b="1" dirty="0"/>
              <a:t>4</a:t>
            </a:r>
            <a:r>
              <a:rPr lang="en-US" sz="1400" b="1" dirty="0" smtClean="0"/>
              <a:t>00</a:t>
            </a:r>
            <a:endParaRPr lang="en-US" sz="1400" b="1" dirty="0"/>
          </a:p>
        </p:txBody>
      </p:sp>
      <p:sp>
        <p:nvSpPr>
          <p:cNvPr id="26" name="TextBox 25"/>
          <p:cNvSpPr txBox="1"/>
          <p:nvPr/>
        </p:nvSpPr>
        <p:spPr>
          <a:xfrm>
            <a:off x="7634989" y="2129642"/>
            <a:ext cx="535724" cy="369332"/>
          </a:xfrm>
          <a:prstGeom prst="rect">
            <a:avLst/>
          </a:prstGeom>
          <a:noFill/>
        </p:spPr>
        <p:txBody>
          <a:bodyPr wrap="none" rtlCol="0">
            <a:spAutoFit/>
          </a:bodyPr>
          <a:lstStyle/>
          <a:p>
            <a:r>
              <a:rPr lang="en-US" b="1" dirty="0"/>
              <a:t>4</a:t>
            </a:r>
            <a:r>
              <a:rPr lang="en-US" b="1" dirty="0" smtClean="0"/>
              <a:t>00</a:t>
            </a:r>
            <a:endParaRPr lang="en-US" b="1" dirty="0"/>
          </a:p>
        </p:txBody>
      </p:sp>
      <p:grpSp>
        <p:nvGrpSpPr>
          <p:cNvPr id="27" name="Group 26"/>
          <p:cNvGrpSpPr/>
          <p:nvPr/>
        </p:nvGrpSpPr>
        <p:grpSpPr>
          <a:xfrm>
            <a:off x="5793980" y="1478807"/>
            <a:ext cx="685800" cy="709683"/>
            <a:chOff x="6078930" y="2793368"/>
            <a:chExt cx="457200" cy="474955"/>
          </a:xfrm>
        </p:grpSpPr>
        <p:sp>
          <p:nvSpPr>
            <p:cNvPr id="28" name="Isosceles Triangle 27"/>
            <p:cNvSpPr/>
            <p:nvPr/>
          </p:nvSpPr>
          <p:spPr>
            <a:xfrm rot="10800000">
              <a:off x="6078930" y="2989509"/>
              <a:ext cx="457200" cy="27881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078930" y="2793368"/>
              <a:ext cx="457200" cy="196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324</a:t>
              </a:r>
              <a:endParaRPr lang="en-US" dirty="0"/>
            </a:p>
          </p:txBody>
        </p:sp>
      </p:grpSp>
      <p:sp>
        <p:nvSpPr>
          <p:cNvPr id="30" name="TextBox 29"/>
          <p:cNvSpPr txBox="1"/>
          <p:nvPr/>
        </p:nvSpPr>
        <p:spPr>
          <a:xfrm>
            <a:off x="1274310" y="3206161"/>
            <a:ext cx="4804620" cy="553998"/>
          </a:xfrm>
          <a:prstGeom prst="rect">
            <a:avLst/>
          </a:prstGeom>
          <a:noFill/>
        </p:spPr>
        <p:txBody>
          <a:bodyPr wrap="square" rtlCol="0">
            <a:spAutoFit/>
          </a:bodyPr>
          <a:lstStyle/>
          <a:p>
            <a:r>
              <a:rPr lang="en-US" dirty="0" smtClean="0"/>
              <a:t>Teaching and Learning Impact </a:t>
            </a:r>
          </a:p>
          <a:p>
            <a:r>
              <a:rPr lang="en-US" sz="1200" dirty="0" smtClean="0"/>
              <a:t>Standards 3 and 5, Student Performance Evaluative Criteria</a:t>
            </a:r>
            <a:endParaRPr lang="en-US" sz="1200" dirty="0"/>
          </a:p>
        </p:txBody>
      </p:sp>
      <p:sp>
        <p:nvSpPr>
          <p:cNvPr id="31" name="TextBox 30"/>
          <p:cNvSpPr txBox="1"/>
          <p:nvPr/>
        </p:nvSpPr>
        <p:spPr>
          <a:xfrm>
            <a:off x="1274313" y="4359295"/>
            <a:ext cx="3905877" cy="553998"/>
          </a:xfrm>
          <a:prstGeom prst="rect">
            <a:avLst/>
          </a:prstGeom>
          <a:noFill/>
        </p:spPr>
        <p:txBody>
          <a:bodyPr wrap="none" rtlCol="0">
            <a:spAutoFit/>
          </a:bodyPr>
          <a:lstStyle/>
          <a:p>
            <a:r>
              <a:rPr lang="en-US" dirty="0" smtClean="0"/>
              <a:t>Leadership Capacity</a:t>
            </a:r>
          </a:p>
          <a:p>
            <a:r>
              <a:rPr lang="en-US" sz="1200" dirty="0" smtClean="0"/>
              <a:t>Standards 1 and 2, Stakeholder Feedback Evaluative Criteria</a:t>
            </a:r>
            <a:endParaRPr lang="en-US" sz="1200" dirty="0"/>
          </a:p>
        </p:txBody>
      </p:sp>
      <p:sp>
        <p:nvSpPr>
          <p:cNvPr id="32" name="TextBox 31"/>
          <p:cNvSpPr txBox="1"/>
          <p:nvPr/>
        </p:nvSpPr>
        <p:spPr>
          <a:xfrm>
            <a:off x="1274311" y="5540317"/>
            <a:ext cx="3418695" cy="553998"/>
          </a:xfrm>
          <a:prstGeom prst="rect">
            <a:avLst/>
          </a:prstGeom>
          <a:noFill/>
        </p:spPr>
        <p:txBody>
          <a:bodyPr wrap="square" rtlCol="0">
            <a:spAutoFit/>
          </a:bodyPr>
          <a:lstStyle/>
          <a:p>
            <a:r>
              <a:rPr lang="en-US" dirty="0" smtClean="0"/>
              <a:t>Resource Utilization </a:t>
            </a:r>
          </a:p>
          <a:p>
            <a:r>
              <a:rPr lang="en-US" sz="1200" dirty="0" smtClean="0"/>
              <a:t>Standard 4</a:t>
            </a:r>
            <a:endParaRPr lang="en-US" sz="1200" dirty="0"/>
          </a:p>
        </p:txBody>
      </p:sp>
      <p:sp>
        <p:nvSpPr>
          <p:cNvPr id="33" name="TextBox 32"/>
          <p:cNvSpPr txBox="1"/>
          <p:nvPr/>
        </p:nvSpPr>
        <p:spPr>
          <a:xfrm>
            <a:off x="1355717" y="2151693"/>
            <a:ext cx="2870016" cy="553998"/>
          </a:xfrm>
          <a:prstGeom prst="rect">
            <a:avLst/>
          </a:prstGeom>
          <a:noFill/>
        </p:spPr>
        <p:txBody>
          <a:bodyPr wrap="none" rtlCol="0">
            <a:spAutoFit/>
          </a:bodyPr>
          <a:lstStyle/>
          <a:p>
            <a:r>
              <a:rPr lang="en-US" dirty="0" smtClean="0"/>
              <a:t>Index of Educational Quality </a:t>
            </a:r>
          </a:p>
          <a:p>
            <a:r>
              <a:rPr lang="en-US" sz="1200" dirty="0" smtClean="0"/>
              <a:t>Based on all Evaluative Criteria</a:t>
            </a:r>
          </a:p>
        </p:txBody>
      </p:sp>
      <p:cxnSp>
        <p:nvCxnSpPr>
          <p:cNvPr id="34" name="Straight Connector 33"/>
          <p:cNvCxnSpPr/>
          <p:nvPr/>
        </p:nvCxnSpPr>
        <p:spPr>
          <a:xfrm>
            <a:off x="3365903" y="1758342"/>
            <a:ext cx="0" cy="45720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692131" y="1744956"/>
            <a:ext cx="0" cy="45720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65903" y="2989713"/>
            <a:ext cx="0" cy="292608"/>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365903" y="4138971"/>
            <a:ext cx="0" cy="292608"/>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396589" y="5309004"/>
            <a:ext cx="0" cy="292608"/>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726433" y="3011012"/>
            <a:ext cx="0" cy="292608"/>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727812" y="4124639"/>
            <a:ext cx="0" cy="292608"/>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727812" y="5323462"/>
            <a:ext cx="0" cy="292608"/>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6041903" y="3876794"/>
            <a:ext cx="457200" cy="495690"/>
            <a:chOff x="6078930" y="2772633"/>
            <a:chExt cx="457200" cy="495690"/>
          </a:xfrm>
        </p:grpSpPr>
        <p:sp>
          <p:nvSpPr>
            <p:cNvPr id="46" name="Isosceles Triangle 45"/>
            <p:cNvSpPr/>
            <p:nvPr/>
          </p:nvSpPr>
          <p:spPr>
            <a:xfrm rot="10800000">
              <a:off x="6078930" y="2989509"/>
              <a:ext cx="457200" cy="27881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078930" y="2772633"/>
              <a:ext cx="457200" cy="1828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325</a:t>
              </a:r>
              <a:endParaRPr lang="en-US" sz="1400" dirty="0"/>
            </a:p>
          </p:txBody>
        </p:sp>
      </p:grpSp>
    </p:spTree>
    <p:extLst>
      <p:ext uri="{BB962C8B-B14F-4D97-AF65-F5344CB8AC3E}">
        <p14:creationId xmlns:p14="http://schemas.microsoft.com/office/powerpoint/2010/main" val="3870808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 2013 AdvancED</a:t>
            </a:r>
            <a:endParaRPr lang="en-US" dirty="0"/>
          </a:p>
        </p:txBody>
      </p:sp>
      <p:sp>
        <p:nvSpPr>
          <p:cNvPr id="3" name="Slide Number Placeholder 2"/>
          <p:cNvSpPr>
            <a:spLocks noGrp="1"/>
          </p:cNvSpPr>
          <p:nvPr>
            <p:ph type="sldNum" sz="quarter" idx="11"/>
          </p:nvPr>
        </p:nvSpPr>
        <p:spPr/>
        <p:txBody>
          <a:bodyPr/>
          <a:lstStyle/>
          <a:p>
            <a:pPr>
              <a:defRPr/>
            </a:pPr>
            <a:fld id="{1CBDD0F8-F57E-4DEE-BB9C-2A5D8C50B3AC}" type="slidenum">
              <a:rPr lang="en-US" smtClean="0"/>
              <a:pPr>
                <a:defRPr/>
              </a:pPr>
              <a:t>8</a:t>
            </a:fld>
            <a:endParaRPr lang="en-US" dirty="0"/>
          </a:p>
        </p:txBody>
      </p:sp>
      <p:sp>
        <p:nvSpPr>
          <p:cNvPr id="4" name="Title 3"/>
          <p:cNvSpPr>
            <a:spLocks noGrp="1"/>
          </p:cNvSpPr>
          <p:nvPr>
            <p:ph type="title"/>
          </p:nvPr>
        </p:nvSpPr>
        <p:spPr/>
        <p:txBody>
          <a:bodyPr/>
          <a:lstStyle/>
          <a:p>
            <a:pPr algn="ctr"/>
            <a:r>
              <a:rPr lang="en-US" dirty="0" smtClean="0"/>
              <a:t>Powerful Practices</a:t>
            </a:r>
            <a:endParaRPr lang="en-US" dirty="0"/>
          </a:p>
        </p:txBody>
      </p:sp>
      <p:sp>
        <p:nvSpPr>
          <p:cNvPr id="5" name="Rectangle 4"/>
          <p:cNvSpPr/>
          <p:nvPr/>
        </p:nvSpPr>
        <p:spPr>
          <a:xfrm>
            <a:off x="457200" y="1216522"/>
            <a:ext cx="8229602" cy="4832092"/>
          </a:xfrm>
          <a:prstGeom prst="rect">
            <a:avLst/>
          </a:prstGeom>
        </p:spPr>
        <p:txBody>
          <a:bodyPr wrap="square">
            <a:spAutoFit/>
          </a:bodyPr>
          <a:lstStyle/>
          <a:p>
            <a:pPr marL="457200" lvl="0" indent="-457200">
              <a:buFont typeface="Arial" panose="020B0604020202020204" pitchFamily="34" charset="0"/>
              <a:buChar char="•"/>
            </a:pPr>
            <a:r>
              <a:rPr lang="en-US" sz="2800" dirty="0" smtClean="0"/>
              <a:t>The Calhoun County School System’s </a:t>
            </a:r>
            <a:r>
              <a:rPr lang="en-US" sz="2800" dirty="0"/>
              <a:t>administrative team fosters a servant leadership quality, keeping the needs of the students, parents and faculty in the forefront of policy and practice </a:t>
            </a:r>
            <a:r>
              <a:rPr lang="en-US" sz="2800" dirty="0" smtClean="0"/>
              <a:t>decisions.</a:t>
            </a:r>
          </a:p>
          <a:p>
            <a:pPr marL="457200" lvl="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The system’s transitioning of </a:t>
            </a:r>
            <a:r>
              <a:rPr lang="en-US" sz="2800" dirty="0"/>
              <a:t>policies from prohibiting </a:t>
            </a:r>
            <a:r>
              <a:rPr lang="en-US" sz="2800" dirty="0" smtClean="0"/>
              <a:t>student possession </a:t>
            </a:r>
            <a:r>
              <a:rPr lang="en-US" sz="2800" dirty="0"/>
              <a:t>of electronic devices to encouraging their individual use in the classroom gives faculty the freedom to maximize the student’s learning experience and positively affect academic achievement</a:t>
            </a:r>
            <a:r>
              <a:rPr lang="en-US" sz="2800" dirty="0" smtClean="0"/>
              <a:t>.</a:t>
            </a:r>
            <a:endParaRPr lang="en-US" sz="2800" dirty="0"/>
          </a:p>
        </p:txBody>
      </p:sp>
    </p:spTree>
    <p:extLst>
      <p:ext uri="{BB962C8B-B14F-4D97-AF65-F5344CB8AC3E}">
        <p14:creationId xmlns:p14="http://schemas.microsoft.com/office/powerpoint/2010/main" val="4030043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algn="ctr"/>
            <a:r>
              <a:rPr lang="en-US" dirty="0" smtClean="0"/>
              <a:t>Powerful Practices</a:t>
            </a:r>
          </a:p>
        </p:txBody>
      </p:sp>
      <p:sp>
        <p:nvSpPr>
          <p:cNvPr id="36867" name="Rectangle 3"/>
          <p:cNvSpPr>
            <a:spLocks noGrp="1"/>
          </p:cNvSpPr>
          <p:nvPr>
            <p:ph idx="1"/>
          </p:nvPr>
        </p:nvSpPr>
        <p:spPr/>
        <p:txBody>
          <a:bodyPr/>
          <a:lstStyle/>
          <a:p>
            <a:r>
              <a:rPr lang="en-US" sz="2400" dirty="0" smtClean="0"/>
              <a:t>Calhoun County School System establishes </a:t>
            </a:r>
            <a:r>
              <a:rPr lang="en-US" sz="2400" dirty="0"/>
              <a:t>uniform policies and procedures that adequately support each school while maintaining the autonomy of the individual school leadership teams to make decisions best for their individual schools</a:t>
            </a:r>
            <a:r>
              <a:rPr lang="en-US" sz="2400" dirty="0" smtClean="0"/>
              <a:t>.</a:t>
            </a:r>
          </a:p>
          <a:p>
            <a:endParaRPr lang="en-US" sz="2400" dirty="0"/>
          </a:p>
          <a:p>
            <a:pPr lvl="0"/>
            <a:r>
              <a:rPr lang="en-US" sz="2400" dirty="0" smtClean="0"/>
              <a:t>Calhoun </a:t>
            </a:r>
            <a:r>
              <a:rPr lang="en-US" sz="2400" dirty="0"/>
              <a:t>County </a:t>
            </a:r>
            <a:r>
              <a:rPr lang="en-US" sz="2400" dirty="0" smtClean="0"/>
              <a:t>School System utilizes </a:t>
            </a:r>
            <a:r>
              <a:rPr lang="en-US" sz="2400" dirty="0"/>
              <a:t>effective and efficient fiscal management practices that have resulted in funding sufficient to meet annual operating needs, a three month contingency necessary for exigency conditions, and no capital debt.</a:t>
            </a:r>
          </a:p>
          <a:p>
            <a:endParaRPr lang="en-US" sz="2400" dirty="0"/>
          </a:p>
          <a:p>
            <a:pPr marL="0" indent="0">
              <a:buNone/>
            </a:pPr>
            <a:endParaRPr lang="en-US" sz="3000" dirty="0"/>
          </a:p>
          <a:p>
            <a:pPr>
              <a:buNone/>
            </a:pPr>
            <a:endParaRPr lang="en-US" b="1" dirty="0" smtClean="0">
              <a:solidFill>
                <a:srgbClr val="FF0000"/>
              </a:solidFill>
            </a:endParaRPr>
          </a:p>
        </p:txBody>
      </p:sp>
      <p:sp>
        <p:nvSpPr>
          <p:cNvPr id="5" name="Footer Placeholder 3"/>
          <p:cNvSpPr>
            <a:spLocks noGrp="1"/>
          </p:cNvSpPr>
          <p:nvPr>
            <p:ph type="ftr" sz="quarter" idx="10"/>
          </p:nvPr>
        </p:nvSpPr>
        <p:spPr/>
        <p:txBody>
          <a:bodyPr/>
          <a:lstStyle/>
          <a:p>
            <a:r>
              <a:rPr lang="en-US" smtClean="0"/>
              <a:t>© 2013 AdvancED</a:t>
            </a:r>
            <a:endParaRPr lang="en-US" dirty="0"/>
          </a:p>
        </p:txBody>
      </p:sp>
      <p:sp>
        <p:nvSpPr>
          <p:cNvPr id="2" name="Slide Number Placeholder 1"/>
          <p:cNvSpPr>
            <a:spLocks noGrp="1"/>
          </p:cNvSpPr>
          <p:nvPr>
            <p:ph type="sldNum" sz="quarter" idx="11"/>
          </p:nvPr>
        </p:nvSpPr>
        <p:spPr/>
        <p:txBody>
          <a:bodyPr/>
          <a:lstStyle/>
          <a:p>
            <a:fld id="{1CBDD0F8-F57E-4DEE-BB9C-2A5D8C50B3AC}" type="slidenum">
              <a:rPr lang="en-US" smtClean="0"/>
              <a:pPr/>
              <a:t>9</a:t>
            </a:fld>
            <a:endParaRPr lang="en-US" dirty="0"/>
          </a:p>
        </p:txBody>
      </p:sp>
    </p:spTree>
    <p:extLst>
      <p:ext uri="{BB962C8B-B14F-4D97-AF65-F5344CB8AC3E}">
        <p14:creationId xmlns:p14="http://schemas.microsoft.com/office/powerpoint/2010/main" val="1503924014"/>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Schoo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2203</TotalTime>
  <Words>2185</Words>
  <Application>Microsoft Office PowerPoint</Application>
  <PresentationFormat>On-screen Show (4:3)</PresentationFormat>
  <Paragraphs>223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School Template</vt:lpstr>
      <vt:lpstr>Enter System Name</vt:lpstr>
      <vt:lpstr>Accreditation is…</vt:lpstr>
      <vt:lpstr>Balanced Accreditation</vt:lpstr>
      <vt:lpstr>External Review</vt:lpstr>
      <vt:lpstr>Interviews &amp; Observations</vt:lpstr>
      <vt:lpstr>Learning Environment Ratings</vt:lpstr>
      <vt:lpstr>Index of Educational Quality</vt:lpstr>
      <vt:lpstr>Powerful Practices</vt:lpstr>
      <vt:lpstr>Powerful Practices</vt:lpstr>
      <vt:lpstr>Opportunities for Improvement </vt:lpstr>
      <vt:lpstr>Required Action</vt:lpstr>
      <vt:lpstr>PowerPoint Presentation</vt:lpstr>
      <vt:lpstr>Accreditation Decision</vt:lpstr>
      <vt:lpstr>Final Thoughts</vt:lpstr>
      <vt:lpstr>PowerPoint Presentation</vt:lpstr>
    </vt:vector>
  </TitlesOfParts>
  <Company>Propel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Exit Report</dc:title>
  <dc:creator>Harts Hurst</dc:creator>
  <cp:lastModifiedBy>ccboe</cp:lastModifiedBy>
  <cp:revision>166</cp:revision>
  <cp:lastPrinted>2012-08-29T14:39:42Z</cp:lastPrinted>
  <dcterms:created xsi:type="dcterms:W3CDTF">2012-05-03T13:31:22Z</dcterms:created>
  <dcterms:modified xsi:type="dcterms:W3CDTF">2014-04-30T14:57:32Z</dcterms:modified>
</cp:coreProperties>
</file>